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Semi-Bold" charset="1" panose="00000700000000000000"/>
      <p:regular r:id="rId23"/>
    </p:embeddedFont>
    <p:embeddedFont>
      <p:font typeface="Bebas Neue Bold" charset="1" panose="020B0606020202050201"/>
      <p:regular r:id="rId24"/>
    </p:embeddedFont>
    <p:embeddedFont>
      <p:font typeface="Montserrat Bold" charset="1" panose="00000800000000000000"/>
      <p:regular r:id="rId25"/>
    </p:embeddedFont>
    <p:embeddedFont>
      <p:font typeface="Montserrat" charset="1" panose="00000500000000000000"/>
      <p:regular r:id="rId26"/>
    </p:embeddedFont>
    <p:embeddedFont>
      <p:font typeface="Montserrat Medium" charset="1" panose="000006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FFFFFF"/>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663066" y="4766411"/>
            <a:ext cx="9910807" cy="1646925"/>
          </a:xfrm>
          <a:prstGeom prst="rect">
            <a:avLst/>
          </a:prstGeom>
        </p:spPr>
        <p:txBody>
          <a:bodyPr anchor="t" rtlCol="false" tIns="0" lIns="0" bIns="0" rIns="0">
            <a:spAutoFit/>
          </a:bodyPr>
          <a:lstStyle/>
          <a:p>
            <a:pPr algn="l">
              <a:lnSpc>
                <a:spcPts val="6660"/>
              </a:lnSpc>
              <a:spcBef>
                <a:spcPct val="0"/>
              </a:spcBef>
            </a:pPr>
            <a:r>
              <a:rPr lang="en-US" b="true" sz="4757" spc="-171">
                <a:solidFill>
                  <a:srgbClr val="5479F7"/>
                </a:solidFill>
                <a:latin typeface="Montserrat Semi-Bold"/>
                <a:ea typeface="Montserrat Semi-Bold"/>
                <a:cs typeface="Montserrat Semi-Bold"/>
                <a:sym typeface="Montserrat Semi-Bold"/>
              </a:rPr>
              <a:t>Optimizer Hyperparameters via Bayesian Optimization</a:t>
            </a:r>
          </a:p>
        </p:txBody>
      </p:sp>
      <p:sp>
        <p:nvSpPr>
          <p:cNvPr name="TextBox 6" id="6"/>
          <p:cNvSpPr txBox="true"/>
          <p:nvPr/>
        </p:nvSpPr>
        <p:spPr>
          <a:xfrm rot="0">
            <a:off x="4949735" y="2836210"/>
            <a:ext cx="12145050" cy="1664635"/>
          </a:xfrm>
          <a:prstGeom prst="rect">
            <a:avLst/>
          </a:prstGeom>
        </p:spPr>
        <p:txBody>
          <a:bodyPr anchor="t" rtlCol="false" tIns="0" lIns="0" bIns="0" rIns="0">
            <a:spAutoFit/>
          </a:bodyPr>
          <a:lstStyle/>
          <a:p>
            <a:pPr algn="l">
              <a:lnSpc>
                <a:spcPts val="12101"/>
              </a:lnSpc>
            </a:pPr>
            <a:r>
              <a:rPr lang="en-US" sz="12873" b="true">
                <a:solidFill>
                  <a:srgbClr val="000000"/>
                </a:solidFill>
                <a:latin typeface="Bebas Neue Bold"/>
                <a:ea typeface="Bebas Neue Bold"/>
                <a:cs typeface="Bebas Neue Bold"/>
                <a:sym typeface="Bebas Neue Bold"/>
              </a:rPr>
              <a:t>META-OPTIMIZATION</a:t>
            </a:r>
          </a:p>
        </p:txBody>
      </p:sp>
      <p:sp>
        <p:nvSpPr>
          <p:cNvPr name="Freeform 7" id="7"/>
          <p:cNvSpPr/>
          <p:nvPr/>
        </p:nvSpPr>
        <p:spPr>
          <a:xfrm flipH="false" flipV="false" rot="425765">
            <a:off x="-149490" y="3794311"/>
            <a:ext cx="4889088" cy="6214506"/>
          </a:xfrm>
          <a:custGeom>
            <a:avLst/>
            <a:gdLst/>
            <a:ahLst/>
            <a:cxnLst/>
            <a:rect r="r" b="b" t="t" l="l"/>
            <a:pathLst>
              <a:path h="6214506" w="4889088">
                <a:moveTo>
                  <a:pt x="0" y="0"/>
                </a:moveTo>
                <a:lnTo>
                  <a:pt x="4889089" y="0"/>
                </a:lnTo>
                <a:lnTo>
                  <a:pt x="4889089" y="6214506"/>
                </a:lnTo>
                <a:lnTo>
                  <a:pt x="0" y="6214506"/>
                </a:lnTo>
                <a:lnTo>
                  <a:pt x="0" y="0"/>
                </a:lnTo>
                <a:close/>
              </a:path>
            </a:pathLst>
          </a:custGeom>
          <a:blipFill>
            <a:blip r:embed="rId2"/>
            <a:stretch>
              <a:fillRect l="0" t="0" r="0" b="-2839"/>
            </a:stretch>
          </a:blipFill>
        </p:spPr>
      </p:sp>
      <p:sp>
        <p:nvSpPr>
          <p:cNvPr name="TextBox 8" id="8"/>
          <p:cNvSpPr txBox="true"/>
          <p:nvPr/>
        </p:nvSpPr>
        <p:spPr>
          <a:xfrm rot="0">
            <a:off x="5104725" y="7750867"/>
            <a:ext cx="3531112" cy="412750"/>
          </a:xfrm>
          <a:prstGeom prst="rect">
            <a:avLst/>
          </a:prstGeom>
        </p:spPr>
        <p:txBody>
          <a:bodyPr anchor="t" rtlCol="false" tIns="0" lIns="0" bIns="0" rIns="0">
            <a:spAutoFit/>
          </a:bodyPr>
          <a:lstStyle/>
          <a:p>
            <a:pPr algn="l">
              <a:lnSpc>
                <a:spcPts val="3499"/>
              </a:lnSpc>
              <a:spcBef>
                <a:spcPct val="0"/>
              </a:spcBef>
            </a:pPr>
            <a:r>
              <a:rPr lang="en-US" b="true" sz="2499" spc="-89">
                <a:solidFill>
                  <a:srgbClr val="000000"/>
                </a:solidFill>
                <a:latin typeface="Montserrat Bold"/>
                <a:ea typeface="Montserrat Bold"/>
                <a:cs typeface="Montserrat Bold"/>
                <a:sym typeface="Montserrat Bold"/>
              </a:rPr>
              <a:t>D</a:t>
            </a:r>
            <a:r>
              <a:rPr lang="en-US" b="true" sz="2499" spc="-89">
                <a:solidFill>
                  <a:srgbClr val="000000"/>
                </a:solidFill>
                <a:latin typeface="Montserrat Bold"/>
                <a:ea typeface="Montserrat Bold"/>
                <a:cs typeface="Montserrat Bold"/>
                <a:sym typeface="Montserrat Bold"/>
              </a:rPr>
              <a:t>irected by :</a:t>
            </a:r>
          </a:p>
        </p:txBody>
      </p:sp>
      <p:sp>
        <p:nvSpPr>
          <p:cNvPr name="TextBox 9" id="9"/>
          <p:cNvSpPr txBox="true"/>
          <p:nvPr/>
        </p:nvSpPr>
        <p:spPr>
          <a:xfrm rot="0">
            <a:off x="7131296" y="7750867"/>
            <a:ext cx="3460717" cy="1289050"/>
          </a:xfrm>
          <a:prstGeom prst="rect">
            <a:avLst/>
          </a:prstGeom>
        </p:spPr>
        <p:txBody>
          <a:bodyPr anchor="t" rtlCol="false" tIns="0" lIns="0" bIns="0" rIns="0">
            <a:spAutoFit/>
          </a:bodyPr>
          <a:lstStyle/>
          <a:p>
            <a:pPr algn="l">
              <a:lnSpc>
                <a:spcPts val="3499"/>
              </a:lnSpc>
            </a:pPr>
            <a:r>
              <a:rPr lang="en-US" sz="2499" spc="-89">
                <a:solidFill>
                  <a:srgbClr val="000000"/>
                </a:solidFill>
                <a:latin typeface="Montserrat"/>
                <a:ea typeface="Montserrat"/>
                <a:cs typeface="Montserrat"/>
                <a:sym typeface="Montserrat"/>
              </a:rPr>
              <a:t>El Boussanni Assia</a:t>
            </a:r>
          </a:p>
          <a:p>
            <a:pPr algn="l">
              <a:lnSpc>
                <a:spcPts val="3499"/>
              </a:lnSpc>
            </a:pPr>
            <a:r>
              <a:rPr lang="en-US" sz="2499" spc="-89">
                <a:solidFill>
                  <a:srgbClr val="000000"/>
                </a:solidFill>
                <a:latin typeface="Montserrat"/>
                <a:ea typeface="Montserrat"/>
                <a:cs typeface="Montserrat"/>
                <a:sym typeface="Montserrat"/>
              </a:rPr>
              <a:t>Alasely Rofaydae</a:t>
            </a:r>
          </a:p>
          <a:p>
            <a:pPr algn="l">
              <a:lnSpc>
                <a:spcPts val="3499"/>
              </a:lnSpc>
              <a:spcBef>
                <a:spcPct val="0"/>
              </a:spcBef>
            </a:pPr>
            <a:r>
              <a:rPr lang="en-US" sz="2499" spc="-89">
                <a:solidFill>
                  <a:srgbClr val="000000"/>
                </a:solidFill>
                <a:latin typeface="Montserrat"/>
                <a:ea typeface="Montserrat"/>
                <a:cs typeface="Montserrat"/>
                <a:sym typeface="Montserrat"/>
              </a:rPr>
              <a:t>Bach Rokia</a:t>
            </a:r>
          </a:p>
        </p:txBody>
      </p:sp>
      <p:sp>
        <p:nvSpPr>
          <p:cNvPr name="TextBox 10" id="10"/>
          <p:cNvSpPr txBox="true"/>
          <p:nvPr/>
        </p:nvSpPr>
        <p:spPr>
          <a:xfrm rot="0">
            <a:off x="11464846" y="7750867"/>
            <a:ext cx="3531112" cy="412750"/>
          </a:xfrm>
          <a:prstGeom prst="rect">
            <a:avLst/>
          </a:prstGeom>
        </p:spPr>
        <p:txBody>
          <a:bodyPr anchor="t" rtlCol="false" tIns="0" lIns="0" bIns="0" rIns="0">
            <a:spAutoFit/>
          </a:bodyPr>
          <a:lstStyle/>
          <a:p>
            <a:pPr algn="l">
              <a:lnSpc>
                <a:spcPts val="3499"/>
              </a:lnSpc>
              <a:spcBef>
                <a:spcPct val="0"/>
              </a:spcBef>
            </a:pPr>
            <a:r>
              <a:rPr lang="en-US" b="true" sz="2499" spc="-89">
                <a:solidFill>
                  <a:srgbClr val="000000"/>
                </a:solidFill>
                <a:latin typeface="Montserrat Bold"/>
                <a:ea typeface="Montserrat Bold"/>
                <a:cs typeface="Montserrat Bold"/>
                <a:sym typeface="Montserrat Bold"/>
              </a:rPr>
              <a:t>Framed</a:t>
            </a:r>
            <a:r>
              <a:rPr lang="en-US" b="true" sz="2499" spc="-89">
                <a:solidFill>
                  <a:srgbClr val="000000"/>
                </a:solidFill>
                <a:latin typeface="Montserrat Bold"/>
                <a:ea typeface="Montserrat Bold"/>
                <a:cs typeface="Montserrat Bold"/>
                <a:sym typeface="Montserrat Bold"/>
              </a:rPr>
              <a:t> by :</a:t>
            </a:r>
          </a:p>
        </p:txBody>
      </p:sp>
      <p:sp>
        <p:nvSpPr>
          <p:cNvPr name="TextBox 11" id="11"/>
          <p:cNvSpPr txBox="true"/>
          <p:nvPr/>
        </p:nvSpPr>
        <p:spPr>
          <a:xfrm rot="0">
            <a:off x="13634068" y="7750867"/>
            <a:ext cx="3460717" cy="850900"/>
          </a:xfrm>
          <a:prstGeom prst="rect">
            <a:avLst/>
          </a:prstGeom>
        </p:spPr>
        <p:txBody>
          <a:bodyPr anchor="t" rtlCol="false" tIns="0" lIns="0" bIns="0" rIns="0">
            <a:spAutoFit/>
          </a:bodyPr>
          <a:lstStyle/>
          <a:p>
            <a:pPr algn="l">
              <a:lnSpc>
                <a:spcPts val="3499"/>
              </a:lnSpc>
            </a:pPr>
            <a:r>
              <a:rPr lang="en-US" sz="2499" spc="-89">
                <a:solidFill>
                  <a:srgbClr val="000000"/>
                </a:solidFill>
                <a:latin typeface="Montserrat"/>
                <a:ea typeface="Montserrat"/>
                <a:cs typeface="Montserrat"/>
                <a:sym typeface="Montserrat"/>
              </a:rPr>
              <a:t>Pr Benabbou Faouzia </a:t>
            </a:r>
          </a:p>
          <a:p>
            <a:pPr algn="l">
              <a:lnSpc>
                <a:spcPts val="3499"/>
              </a:lnSpc>
              <a:spcBef>
                <a:spcPct val="0"/>
              </a:spcBef>
            </a:pPr>
            <a:r>
              <a:rPr lang="en-US" sz="2499" spc="-89">
                <a:solidFill>
                  <a:srgbClr val="000000"/>
                </a:solidFill>
                <a:latin typeface="Montserrat"/>
                <a:ea typeface="Montserrat"/>
                <a:cs typeface="Montserrat"/>
                <a:sym typeface="Montserrat"/>
              </a:rPr>
              <a:t>Mme Ellaky Zineb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26948" y="3265287"/>
            <a:ext cx="8897606" cy="1116054"/>
            <a:chOff x="0" y="0"/>
            <a:chExt cx="11863475" cy="1488073"/>
          </a:xfrm>
        </p:grpSpPr>
        <p:pic>
          <p:nvPicPr>
            <p:cNvPr name="Picture 3" id="3"/>
            <p:cNvPicPr>
              <a:picLocks noChangeAspect="true"/>
            </p:cNvPicPr>
            <p:nvPr/>
          </p:nvPicPr>
          <p:blipFill>
            <a:blip r:embed="rId2"/>
            <a:stretch>
              <a:fillRect/>
            </a:stretch>
          </p:blipFill>
          <p:spPr>
            <a:xfrm rot="0">
              <a:off x="-1116639" y="-314781"/>
              <a:ext cx="13399673" cy="2903263"/>
            </a:xfrm>
            <a:prstGeom prst="rect">
              <a:avLst/>
            </a:prstGeom>
          </p:spPr>
        </p:pic>
        <p:sp>
          <p:nvSpPr>
            <p:cNvPr name="TextBox 4" id="4"/>
            <p:cNvSpPr txBox="true"/>
            <p:nvPr/>
          </p:nvSpPr>
          <p:spPr>
            <a:xfrm rot="0">
              <a:off x="8122149" y="58086"/>
              <a:ext cx="3741326" cy="742835"/>
            </a:xfrm>
            <a:prstGeom prst="rect">
              <a:avLst/>
            </a:prstGeom>
          </p:spPr>
          <p:txBody>
            <a:bodyPr anchor="t" rtlCol="false" tIns="0" lIns="0" bIns="0" rIns="0">
              <a:spAutoFit/>
            </a:bodyPr>
            <a:lstStyle/>
            <a:p>
              <a:pPr algn="ctr" marL="0" indent="0" lvl="0">
                <a:lnSpc>
                  <a:spcPts val="3946"/>
                </a:lnSpc>
                <a:spcBef>
                  <a:spcPct val="0"/>
                </a:spcBef>
              </a:pPr>
              <a:r>
                <a:rPr lang="en-US" b="true" sz="3907">
                  <a:solidFill>
                    <a:srgbClr val="2C2A73"/>
                  </a:solidFill>
                  <a:latin typeface="Bebas Neue Bold"/>
                  <a:ea typeface="Bebas Neue Bold"/>
                  <a:cs typeface="Bebas Neue Bold"/>
                  <a:sym typeface="Bebas Neue Bold"/>
                </a:rPr>
                <a:t>Testing</a:t>
              </a:r>
            </a:p>
          </p:txBody>
        </p:sp>
        <p:sp>
          <p:nvSpPr>
            <p:cNvPr name="TextBox 5" id="5"/>
            <p:cNvSpPr txBox="true"/>
            <p:nvPr/>
          </p:nvSpPr>
          <p:spPr>
            <a:xfrm rot="0">
              <a:off x="1017445" y="57150"/>
              <a:ext cx="7414486" cy="743772"/>
            </a:xfrm>
            <a:prstGeom prst="rect">
              <a:avLst/>
            </a:prstGeom>
          </p:spPr>
          <p:txBody>
            <a:bodyPr anchor="t" rtlCol="false" tIns="0" lIns="0" bIns="0" rIns="0">
              <a:spAutoFit/>
            </a:bodyPr>
            <a:lstStyle/>
            <a:p>
              <a:pPr algn="ctr" marL="0" indent="0" lvl="0">
                <a:lnSpc>
                  <a:spcPts val="3950"/>
                </a:lnSpc>
                <a:spcBef>
                  <a:spcPct val="0"/>
                </a:spcBef>
              </a:pPr>
              <a:r>
                <a:rPr lang="en-US" b="true" sz="3910">
                  <a:solidFill>
                    <a:srgbClr val="2C2A73"/>
                  </a:solidFill>
                  <a:latin typeface="Bebas Neue Bold"/>
                  <a:ea typeface="Bebas Neue Bold"/>
                  <a:cs typeface="Bebas Neue Bold"/>
                  <a:sym typeface="Bebas Neue Bold"/>
                </a:rPr>
                <a:t>Training</a:t>
              </a:r>
            </a:p>
          </p:txBody>
        </p:sp>
        <p:sp>
          <p:nvSpPr>
            <p:cNvPr name="TextBox 6" id="6"/>
            <p:cNvSpPr txBox="true"/>
            <p:nvPr/>
          </p:nvSpPr>
          <p:spPr>
            <a:xfrm rot="0">
              <a:off x="9462882" y="913879"/>
              <a:ext cx="1059861" cy="574193"/>
            </a:xfrm>
            <a:prstGeom prst="rect">
              <a:avLst/>
            </a:prstGeom>
          </p:spPr>
          <p:txBody>
            <a:bodyPr anchor="t" rtlCol="false" tIns="0" lIns="0" bIns="0" rIns="0">
              <a:spAutoFit/>
            </a:bodyPr>
            <a:lstStyle/>
            <a:p>
              <a:pPr algn="ctr" marL="0" indent="0" lvl="0">
                <a:lnSpc>
                  <a:spcPts val="3019"/>
                </a:lnSpc>
                <a:spcBef>
                  <a:spcPct val="0"/>
                </a:spcBef>
              </a:pPr>
              <a:r>
                <a:rPr lang="en-US" b="true" sz="2989">
                  <a:solidFill>
                    <a:srgbClr val="000000"/>
                  </a:solidFill>
                  <a:latin typeface="Bebas Neue Bold"/>
                  <a:ea typeface="Bebas Neue Bold"/>
                  <a:cs typeface="Bebas Neue Bold"/>
                  <a:sym typeface="Bebas Neue Bold"/>
                </a:rPr>
                <a:t>20%</a:t>
              </a:r>
            </a:p>
          </p:txBody>
        </p:sp>
        <p:sp>
          <p:nvSpPr>
            <p:cNvPr name="TextBox 7" id="7"/>
            <p:cNvSpPr txBox="true"/>
            <p:nvPr/>
          </p:nvSpPr>
          <p:spPr>
            <a:xfrm rot="0">
              <a:off x="4194758" y="906206"/>
              <a:ext cx="1059861" cy="574193"/>
            </a:xfrm>
            <a:prstGeom prst="rect">
              <a:avLst/>
            </a:prstGeom>
          </p:spPr>
          <p:txBody>
            <a:bodyPr anchor="t" rtlCol="false" tIns="0" lIns="0" bIns="0" rIns="0">
              <a:spAutoFit/>
            </a:bodyPr>
            <a:lstStyle/>
            <a:p>
              <a:pPr algn="ctr" marL="0" indent="0" lvl="0">
                <a:lnSpc>
                  <a:spcPts val="3019"/>
                </a:lnSpc>
                <a:spcBef>
                  <a:spcPct val="0"/>
                </a:spcBef>
              </a:pPr>
              <a:r>
                <a:rPr lang="en-US" b="true" sz="2989">
                  <a:solidFill>
                    <a:srgbClr val="000000"/>
                  </a:solidFill>
                  <a:latin typeface="Bebas Neue Bold"/>
                  <a:ea typeface="Bebas Neue Bold"/>
                  <a:cs typeface="Bebas Neue Bold"/>
                  <a:sym typeface="Bebas Neue Bold"/>
                </a:rPr>
                <a:t>80%</a:t>
              </a:r>
            </a:p>
          </p:txBody>
        </p:sp>
      </p:grpSp>
      <p:sp>
        <p:nvSpPr>
          <p:cNvPr name="Freeform 8" id="8"/>
          <p:cNvSpPr/>
          <p:nvPr/>
        </p:nvSpPr>
        <p:spPr>
          <a:xfrm flipH="false" flipV="false" rot="0">
            <a:off x="8229222" y="5442225"/>
            <a:ext cx="2700103" cy="2338964"/>
          </a:xfrm>
          <a:custGeom>
            <a:avLst/>
            <a:gdLst/>
            <a:ahLst/>
            <a:cxnLst/>
            <a:rect r="r" b="b" t="t" l="l"/>
            <a:pathLst>
              <a:path h="2338964" w="2700103">
                <a:moveTo>
                  <a:pt x="0" y="0"/>
                </a:moveTo>
                <a:lnTo>
                  <a:pt x="2700103" y="0"/>
                </a:lnTo>
                <a:lnTo>
                  <a:pt x="2700103" y="2338964"/>
                </a:lnTo>
                <a:lnTo>
                  <a:pt x="0" y="2338964"/>
                </a:lnTo>
                <a:lnTo>
                  <a:pt x="0" y="0"/>
                </a:lnTo>
                <a:close/>
              </a:path>
            </a:pathLst>
          </a:custGeom>
          <a:blipFill>
            <a:blip r:embed="rId3"/>
            <a:stretch>
              <a:fillRect l="0" t="0" r="0" b="0"/>
            </a:stretch>
          </a:blipFill>
        </p:spPr>
      </p:sp>
      <p:sp>
        <p:nvSpPr>
          <p:cNvPr name="Freeform 9" id="9"/>
          <p:cNvSpPr/>
          <p:nvPr/>
        </p:nvSpPr>
        <p:spPr>
          <a:xfrm flipH="false" flipV="false" rot="0">
            <a:off x="15649026" y="5442225"/>
            <a:ext cx="2473255" cy="2473255"/>
          </a:xfrm>
          <a:custGeom>
            <a:avLst/>
            <a:gdLst/>
            <a:ahLst/>
            <a:cxnLst/>
            <a:rect r="r" b="b" t="t" l="l"/>
            <a:pathLst>
              <a:path h="2473255" w="2473255">
                <a:moveTo>
                  <a:pt x="0" y="0"/>
                </a:moveTo>
                <a:lnTo>
                  <a:pt x="2473255" y="0"/>
                </a:lnTo>
                <a:lnTo>
                  <a:pt x="2473255" y="2473255"/>
                </a:lnTo>
                <a:lnTo>
                  <a:pt x="0" y="24732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343780" y="5143500"/>
            <a:ext cx="3891030" cy="3287920"/>
          </a:xfrm>
          <a:custGeom>
            <a:avLst/>
            <a:gdLst/>
            <a:ahLst/>
            <a:cxnLst/>
            <a:rect r="r" b="b" t="t" l="l"/>
            <a:pathLst>
              <a:path h="3287920" w="3891030">
                <a:moveTo>
                  <a:pt x="0" y="0"/>
                </a:moveTo>
                <a:lnTo>
                  <a:pt x="3891030" y="0"/>
                </a:lnTo>
                <a:lnTo>
                  <a:pt x="3891030" y="3287920"/>
                </a:lnTo>
                <a:lnTo>
                  <a:pt x="0" y="3287920"/>
                </a:lnTo>
                <a:lnTo>
                  <a:pt x="0" y="0"/>
                </a:lnTo>
                <a:close/>
              </a:path>
            </a:pathLst>
          </a:custGeom>
          <a:blipFill>
            <a:blip r:embed="rId6"/>
            <a:stretch>
              <a:fillRect l="0" t="0" r="0" b="0"/>
            </a:stretch>
          </a:blipFill>
        </p:spPr>
      </p:sp>
      <p:sp>
        <p:nvSpPr>
          <p:cNvPr name="TextBox 11" id="11"/>
          <p:cNvSpPr txBox="true"/>
          <p:nvPr/>
        </p:nvSpPr>
        <p:spPr>
          <a:xfrm rot="0">
            <a:off x="0" y="1133475"/>
            <a:ext cx="13705003" cy="864793"/>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Dataset Splitting || Training and Testing Sets</a:t>
            </a:r>
          </a:p>
        </p:txBody>
      </p:sp>
      <p:sp>
        <p:nvSpPr>
          <p:cNvPr name="TextBox 12" id="12"/>
          <p:cNvSpPr txBox="true"/>
          <p:nvPr/>
        </p:nvSpPr>
        <p:spPr>
          <a:xfrm rot="0">
            <a:off x="369578" y="3434355"/>
            <a:ext cx="7647784" cy="3939540"/>
          </a:xfrm>
          <a:prstGeom prst="rect">
            <a:avLst/>
          </a:prstGeom>
        </p:spPr>
        <p:txBody>
          <a:bodyPr anchor="t" rtlCol="false" tIns="0" lIns="0" bIns="0" rIns="0">
            <a:spAutoFit/>
          </a:bodyPr>
          <a:lstStyle/>
          <a:p>
            <a:pPr algn="l">
              <a:lnSpc>
                <a:spcPts val="3900"/>
              </a:lnSpc>
            </a:pPr>
            <a:r>
              <a:rPr lang="en-US" sz="2600" b="true">
                <a:solidFill>
                  <a:srgbClr val="000000"/>
                </a:solidFill>
                <a:latin typeface="Montserrat Bold"/>
                <a:ea typeface="Montserrat Bold"/>
                <a:cs typeface="Montserrat Bold"/>
                <a:sym typeface="Montserrat Bold"/>
              </a:rPr>
              <a:t>The training set</a:t>
            </a:r>
            <a:r>
              <a:rPr lang="en-US" sz="2600">
                <a:solidFill>
                  <a:srgbClr val="000000"/>
                </a:solidFill>
                <a:latin typeface="Montserrat"/>
                <a:ea typeface="Montserrat"/>
                <a:cs typeface="Montserrat"/>
                <a:sym typeface="Montserrat"/>
              </a:rPr>
              <a:t> is used to fit the LSTM model, allowing it to learn temporal patterns in the data. </a:t>
            </a:r>
          </a:p>
          <a:p>
            <a:pPr algn="l" marL="0" indent="0" lvl="0">
              <a:lnSpc>
                <a:spcPts val="3900"/>
              </a:lnSpc>
              <a:spcBef>
                <a:spcPct val="0"/>
              </a:spcBef>
            </a:pPr>
            <a:r>
              <a:rPr lang="en-US" b="true" sz="2600">
                <a:solidFill>
                  <a:srgbClr val="000000"/>
                </a:solidFill>
                <a:latin typeface="Montserrat Bold"/>
                <a:ea typeface="Montserrat Bold"/>
                <a:cs typeface="Montserrat Bold"/>
                <a:sym typeface="Montserrat Bold"/>
              </a:rPr>
              <a:t>The testing se</a:t>
            </a:r>
            <a:r>
              <a:rPr lang="en-US" sz="2600">
                <a:solidFill>
                  <a:srgbClr val="000000"/>
                </a:solidFill>
                <a:latin typeface="Montserrat"/>
                <a:ea typeface="Montserrat"/>
                <a:cs typeface="Montserrat"/>
                <a:sym typeface="Montserrat"/>
              </a:rPr>
              <a:t>t remains untouched during training and is later used to assess the model's generalization ability and predictive </a:t>
            </a:r>
            <a:r>
              <a:rPr lang="en-US" sz="2600">
                <a:solidFill>
                  <a:srgbClr val="000000"/>
                </a:solidFill>
                <a:latin typeface="Montserrat"/>
                <a:ea typeface="Montserrat"/>
                <a:cs typeface="Montserrat"/>
                <a:sym typeface="Montserrat"/>
              </a:rPr>
              <a:t>a</a:t>
            </a:r>
            <a:r>
              <a:rPr lang="en-US" sz="2600">
                <a:solidFill>
                  <a:srgbClr val="000000"/>
                </a:solidFill>
                <a:latin typeface="Montserrat"/>
                <a:ea typeface="Montserrat"/>
                <a:cs typeface="Montserrat"/>
                <a:sym typeface="Montserrat"/>
              </a:rPr>
              <a:t>ccur</a:t>
            </a:r>
            <a:r>
              <a:rPr lang="en-US" sz="2600">
                <a:solidFill>
                  <a:srgbClr val="000000"/>
                </a:solidFill>
                <a:latin typeface="Montserrat"/>
                <a:ea typeface="Montserrat"/>
                <a:cs typeface="Montserrat"/>
                <a:sym typeface="Montserrat"/>
              </a:rPr>
              <a:t>acy</a:t>
            </a:r>
            <a:r>
              <a:rPr lang="en-US" sz="2600">
                <a:solidFill>
                  <a:srgbClr val="000000"/>
                </a:solidFill>
                <a:latin typeface="Montserrat"/>
                <a:ea typeface="Montserrat"/>
                <a:cs typeface="Montserrat"/>
                <a:sym typeface="Montserrat"/>
              </a:rPr>
              <a:t> on new, real-w</a:t>
            </a:r>
            <a:r>
              <a:rPr lang="en-US" sz="2600">
                <a:solidFill>
                  <a:srgbClr val="000000"/>
                </a:solidFill>
                <a:latin typeface="Montserrat"/>
                <a:ea typeface="Montserrat"/>
                <a:cs typeface="Montserrat"/>
                <a:sym typeface="Montserrat"/>
              </a:rPr>
              <a:t>orld </a:t>
            </a:r>
            <a:r>
              <a:rPr lang="en-US" sz="2600">
                <a:solidFill>
                  <a:srgbClr val="000000"/>
                </a:solidFill>
                <a:latin typeface="Montserrat"/>
                <a:ea typeface="Montserrat"/>
                <a:cs typeface="Montserrat"/>
                <a:sym typeface="Montserrat"/>
              </a:rPr>
              <a:t>d</a:t>
            </a:r>
            <a:r>
              <a:rPr lang="en-US" sz="2600">
                <a:solidFill>
                  <a:srgbClr val="000000"/>
                </a:solidFill>
                <a:latin typeface="Montserrat"/>
                <a:ea typeface="Montserrat"/>
                <a:cs typeface="Montserrat"/>
                <a:sym typeface="Montserrat"/>
              </a:rPr>
              <a:t>ata</a:t>
            </a:r>
            <a:r>
              <a:rPr lang="en-US" sz="2600">
                <a:solidFill>
                  <a:srgbClr val="000000"/>
                </a:solidFill>
                <a:latin typeface="Montserrat"/>
                <a:ea typeface="Montserrat"/>
                <a:cs typeface="Montserrat"/>
                <a:sym typeface="Montserrat"/>
              </a:rPr>
              <a:t>.</a:t>
            </a:r>
          </a:p>
          <a:p>
            <a:pPr algn="l" marL="0" indent="0" lvl="0">
              <a:lnSpc>
                <a:spcPts val="39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539531" y="-248577"/>
            <a:ext cx="11635781" cy="10784153"/>
            <a:chOff x="0" y="0"/>
            <a:chExt cx="3064568" cy="2840271"/>
          </a:xfrm>
        </p:grpSpPr>
        <p:sp>
          <p:nvSpPr>
            <p:cNvPr name="Freeform 3" id="3"/>
            <p:cNvSpPr/>
            <p:nvPr/>
          </p:nvSpPr>
          <p:spPr>
            <a:xfrm flipH="false" flipV="false" rot="0">
              <a:off x="0" y="0"/>
              <a:ext cx="3064568" cy="2840271"/>
            </a:xfrm>
            <a:custGeom>
              <a:avLst/>
              <a:gdLst/>
              <a:ahLst/>
              <a:cxnLst/>
              <a:rect r="r" b="b" t="t" l="l"/>
              <a:pathLst>
                <a:path h="2840271" w="3064568">
                  <a:moveTo>
                    <a:pt x="0" y="0"/>
                  </a:moveTo>
                  <a:lnTo>
                    <a:pt x="3064568" y="0"/>
                  </a:lnTo>
                  <a:lnTo>
                    <a:pt x="3064568" y="2840271"/>
                  </a:lnTo>
                  <a:lnTo>
                    <a:pt x="0" y="2840271"/>
                  </a:lnTo>
                  <a:close/>
                </a:path>
              </a:pathLst>
            </a:custGeom>
            <a:solidFill>
              <a:srgbClr val="FFFFFF"/>
            </a:solidFill>
          </p:spPr>
        </p:sp>
        <p:sp>
          <p:nvSpPr>
            <p:cNvPr name="TextBox 4" id="4"/>
            <p:cNvSpPr txBox="true"/>
            <p:nvPr/>
          </p:nvSpPr>
          <p:spPr>
            <a:xfrm>
              <a:off x="0" y="-38100"/>
              <a:ext cx="3064568"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2543434" y="5010047"/>
            <a:ext cx="5183463" cy="5296003"/>
          </a:xfrm>
          <a:custGeom>
            <a:avLst/>
            <a:gdLst/>
            <a:ahLst/>
            <a:cxnLst/>
            <a:rect r="r" b="b" t="t" l="l"/>
            <a:pathLst>
              <a:path h="5296003" w="5183463">
                <a:moveTo>
                  <a:pt x="5183463" y="0"/>
                </a:moveTo>
                <a:lnTo>
                  <a:pt x="0" y="0"/>
                </a:lnTo>
                <a:lnTo>
                  <a:pt x="0" y="5296003"/>
                </a:lnTo>
                <a:lnTo>
                  <a:pt x="5183463" y="5296003"/>
                </a:lnTo>
                <a:lnTo>
                  <a:pt x="5183463" y="0"/>
                </a:lnTo>
                <a:close/>
              </a:path>
            </a:pathLst>
          </a:custGeom>
          <a:blipFill>
            <a:blip r:embed="rId2"/>
            <a:stretch>
              <a:fillRect l="0" t="0" r="0" b="0"/>
            </a:stretch>
          </a:blipFill>
        </p:spPr>
      </p:sp>
      <p:sp>
        <p:nvSpPr>
          <p:cNvPr name="TextBox 6" id="6"/>
          <p:cNvSpPr txBox="true"/>
          <p:nvPr/>
        </p:nvSpPr>
        <p:spPr>
          <a:xfrm rot="0">
            <a:off x="11096250" y="535305"/>
            <a:ext cx="6917409" cy="4674870"/>
          </a:xfrm>
          <a:prstGeom prst="rect">
            <a:avLst/>
          </a:prstGeom>
        </p:spPr>
        <p:txBody>
          <a:bodyPr anchor="t" rtlCol="false" tIns="0" lIns="0" bIns="0" rIns="0">
            <a:spAutoFit/>
          </a:bodyPr>
          <a:lstStyle/>
          <a:p>
            <a:pPr algn="l" marL="604519" indent="-302260" lvl="1">
              <a:lnSpc>
                <a:spcPts val="4199"/>
              </a:lnSpc>
              <a:buFont typeface="Arial"/>
              <a:buChar char="•"/>
            </a:pPr>
            <a:r>
              <a:rPr lang="en-US" sz="2799" u="none">
                <a:solidFill>
                  <a:srgbClr val="000000"/>
                </a:solidFill>
                <a:latin typeface="Montserrat"/>
                <a:ea typeface="Montserrat"/>
                <a:cs typeface="Montserrat"/>
                <a:sym typeface="Montserrat"/>
              </a:rPr>
              <a:t>Model Type: Sequential Stacked LSTM</a:t>
            </a:r>
          </a:p>
          <a:p>
            <a:pPr algn="l" marL="604519" indent="-302260" lvl="1">
              <a:lnSpc>
                <a:spcPts val="4199"/>
              </a:lnSpc>
              <a:buFont typeface="Arial"/>
              <a:buChar char="•"/>
            </a:pPr>
            <a:r>
              <a:rPr lang="en-US" sz="2799" u="none">
                <a:solidFill>
                  <a:srgbClr val="000000"/>
                </a:solidFill>
                <a:latin typeface="Montserrat"/>
                <a:ea typeface="Montserrat"/>
                <a:cs typeface="Montserrat"/>
                <a:sym typeface="Montserrat"/>
              </a:rPr>
              <a:t>Number of LSTM Layers: 2 Hidden</a:t>
            </a:r>
          </a:p>
          <a:p>
            <a:pPr algn="l" marL="604519" indent="-302260" lvl="1">
              <a:lnSpc>
                <a:spcPts val="4199"/>
              </a:lnSpc>
              <a:buFont typeface="Arial"/>
              <a:buChar char="•"/>
            </a:pPr>
            <a:r>
              <a:rPr lang="en-US" sz="2799" u="none">
                <a:solidFill>
                  <a:srgbClr val="000000"/>
                </a:solidFill>
                <a:latin typeface="Montserrat"/>
                <a:ea typeface="Montserrat"/>
                <a:cs typeface="Montserrat"/>
                <a:sym typeface="Montserrat"/>
              </a:rPr>
              <a:t>Units: 64 (first layer), 32 (second layer)</a:t>
            </a:r>
          </a:p>
          <a:p>
            <a:pPr algn="l" marL="604519" indent="-302260" lvl="1">
              <a:lnSpc>
                <a:spcPts val="4199"/>
              </a:lnSpc>
              <a:buFont typeface="Arial"/>
              <a:buChar char="•"/>
            </a:pPr>
            <a:r>
              <a:rPr lang="en-US" sz="2799" u="none">
                <a:solidFill>
                  <a:srgbClr val="000000"/>
                </a:solidFill>
                <a:latin typeface="Montserrat"/>
                <a:ea typeface="Montserrat"/>
                <a:cs typeface="Montserrat"/>
                <a:sym typeface="Montserrat"/>
              </a:rPr>
              <a:t>Output Layer: Dense (1 neuron for single-step prediction)</a:t>
            </a:r>
          </a:p>
          <a:p>
            <a:pPr algn="l" marL="604519" indent="-302260" lvl="1">
              <a:lnSpc>
                <a:spcPts val="4199"/>
              </a:lnSpc>
              <a:spcBef>
                <a:spcPct val="0"/>
              </a:spcBef>
              <a:buFont typeface="Arial"/>
              <a:buChar char="•"/>
            </a:pPr>
            <a:r>
              <a:rPr lang="en-US" sz="2799" u="none">
                <a:solidFill>
                  <a:srgbClr val="000000"/>
                </a:solidFill>
                <a:latin typeface="Montserrat"/>
                <a:ea typeface="Montserrat"/>
                <a:cs typeface="Montserrat"/>
                <a:sym typeface="Montserrat"/>
              </a:rPr>
              <a:t>Loss Function: Mean Absolute Error (MAE)</a:t>
            </a:r>
          </a:p>
        </p:txBody>
      </p:sp>
      <p:sp>
        <p:nvSpPr>
          <p:cNvPr name="TextBox 7" id="7"/>
          <p:cNvSpPr txBox="true"/>
          <p:nvPr/>
        </p:nvSpPr>
        <p:spPr>
          <a:xfrm rot="0">
            <a:off x="1028700" y="1162050"/>
            <a:ext cx="8826047"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Model architecture</a:t>
            </a:r>
          </a:p>
        </p:txBody>
      </p:sp>
      <p:sp>
        <p:nvSpPr>
          <p:cNvPr name="TextBox 8" id="8"/>
          <p:cNvSpPr txBox="true"/>
          <p:nvPr/>
        </p:nvSpPr>
        <p:spPr>
          <a:xfrm rot="0">
            <a:off x="1028700" y="3204158"/>
            <a:ext cx="9414550" cy="4434840"/>
          </a:xfrm>
          <a:prstGeom prst="rect">
            <a:avLst/>
          </a:prstGeom>
        </p:spPr>
        <p:txBody>
          <a:bodyPr anchor="t" rtlCol="false" tIns="0" lIns="0" bIns="0" rIns="0">
            <a:spAutoFit/>
          </a:bodyPr>
          <a:lstStyle/>
          <a:p>
            <a:pPr algn="l" marL="0" indent="0" lvl="0">
              <a:lnSpc>
                <a:spcPts val="3900"/>
              </a:lnSpc>
              <a:spcBef>
                <a:spcPct val="0"/>
              </a:spcBef>
            </a:pPr>
            <a:r>
              <a:rPr lang="en-US" sz="2600">
                <a:solidFill>
                  <a:srgbClr val="000000"/>
                </a:solidFill>
                <a:latin typeface="Montserrat"/>
                <a:ea typeface="Montserrat"/>
                <a:cs typeface="Montserrat"/>
                <a:sym typeface="Montserrat"/>
              </a:rPr>
              <a:t>LSTM (Long Short-Term Memory) is a type of neural network designed to process sequential data, such as time series. It differs from conventional recurrent networks in its ability to store information over long periods. Thanks to a system of gates (enter, forget, exit), the LSTM decides which information to retain or forget, making it particularly well-suited to t</a:t>
            </a:r>
            <a:r>
              <a:rPr lang="en-US" sz="2600">
                <a:solidFill>
                  <a:srgbClr val="000000"/>
                </a:solidFill>
                <a:latin typeface="Montserrat"/>
                <a:ea typeface="Montserrat"/>
                <a:cs typeface="Montserrat"/>
                <a:sym typeface="Montserrat"/>
              </a:rPr>
              <a:t>asks</a:t>
            </a:r>
            <a:r>
              <a:rPr lang="en-US" sz="2600">
                <a:solidFill>
                  <a:srgbClr val="000000"/>
                </a:solidFill>
                <a:latin typeface="Montserrat"/>
                <a:ea typeface="Montserrat"/>
                <a:cs typeface="Montserrat"/>
                <a:sym typeface="Montserrat"/>
              </a:rPr>
              <a:t> such </a:t>
            </a:r>
            <a:r>
              <a:rPr lang="en-US" sz="2600">
                <a:solidFill>
                  <a:srgbClr val="000000"/>
                </a:solidFill>
                <a:latin typeface="Montserrat"/>
                <a:ea typeface="Montserrat"/>
                <a:cs typeface="Montserrat"/>
                <a:sym typeface="Montserrat"/>
              </a:rPr>
              <a:t>as</a:t>
            </a:r>
            <a:r>
              <a:rPr lang="en-US" sz="2600">
                <a:solidFill>
                  <a:srgbClr val="000000"/>
                </a:solidFill>
                <a:latin typeface="Montserrat"/>
                <a:ea typeface="Montserrat"/>
                <a:cs typeface="Montserrat"/>
                <a:sym typeface="Montserrat"/>
              </a:rPr>
              <a:t> weather f</a:t>
            </a:r>
            <a:r>
              <a:rPr lang="en-US" sz="2600">
                <a:solidFill>
                  <a:srgbClr val="000000"/>
                </a:solidFill>
                <a:latin typeface="Montserrat"/>
                <a:ea typeface="Montserrat"/>
                <a:cs typeface="Montserrat"/>
                <a:sym typeface="Montserrat"/>
              </a:rPr>
              <a:t>oreca</a:t>
            </a:r>
            <a:r>
              <a:rPr lang="en-US" sz="2600">
                <a:solidFill>
                  <a:srgbClr val="000000"/>
                </a:solidFill>
                <a:latin typeface="Montserrat"/>
                <a:ea typeface="Montserrat"/>
                <a:cs typeface="Montserrat"/>
                <a:sym typeface="Montserrat"/>
              </a:rPr>
              <a:t>s</a:t>
            </a:r>
            <a:r>
              <a:rPr lang="en-US" sz="2600">
                <a:solidFill>
                  <a:srgbClr val="000000"/>
                </a:solidFill>
                <a:latin typeface="Montserrat"/>
                <a:ea typeface="Montserrat"/>
                <a:cs typeface="Montserrat"/>
                <a:sym typeface="Montserrat"/>
              </a:rPr>
              <a:t>t</a:t>
            </a:r>
            <a:r>
              <a:rPr lang="en-US" sz="2600">
                <a:solidFill>
                  <a:srgbClr val="000000"/>
                </a:solidFill>
                <a:latin typeface="Montserrat"/>
                <a:ea typeface="Montserrat"/>
                <a:cs typeface="Montserrat"/>
                <a:sym typeface="Montserrat"/>
              </a:rPr>
              <a:t>ing or sequence modeling.</a:t>
            </a:r>
          </a:p>
          <a:p>
            <a:pPr algn="l" marL="0" indent="0" lvl="0">
              <a:lnSpc>
                <a:spcPts val="39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95536" y="2085293"/>
            <a:ext cx="6265213" cy="6116415"/>
          </a:xfrm>
          <a:custGeom>
            <a:avLst/>
            <a:gdLst/>
            <a:ahLst/>
            <a:cxnLst/>
            <a:rect r="r" b="b" t="t" l="l"/>
            <a:pathLst>
              <a:path h="6116415" w="6265213">
                <a:moveTo>
                  <a:pt x="0" y="0"/>
                </a:moveTo>
                <a:lnTo>
                  <a:pt x="6265213" y="0"/>
                </a:lnTo>
                <a:lnTo>
                  <a:pt x="6265213" y="6116414"/>
                </a:lnTo>
                <a:lnTo>
                  <a:pt x="0" y="6116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647738"/>
            <a:ext cx="10667221" cy="864793"/>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Optimizers and Hyperparameters</a:t>
            </a:r>
          </a:p>
        </p:txBody>
      </p:sp>
      <p:grpSp>
        <p:nvGrpSpPr>
          <p:cNvPr name="Group 4" id="4"/>
          <p:cNvGrpSpPr/>
          <p:nvPr/>
        </p:nvGrpSpPr>
        <p:grpSpPr>
          <a:xfrm rot="0">
            <a:off x="1028700" y="6111750"/>
            <a:ext cx="3451574" cy="845380"/>
            <a:chOff x="0" y="0"/>
            <a:chExt cx="4602099" cy="1127173"/>
          </a:xfrm>
        </p:grpSpPr>
        <p:grpSp>
          <p:nvGrpSpPr>
            <p:cNvPr name="Group 5" id="5"/>
            <p:cNvGrpSpPr/>
            <p:nvPr/>
          </p:nvGrpSpPr>
          <p:grpSpPr>
            <a:xfrm rot="0">
              <a:off x="0" y="0"/>
              <a:ext cx="4602099" cy="1127173"/>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529295" y="342268"/>
              <a:ext cx="3543510" cy="480737"/>
            </a:xfrm>
            <a:prstGeom prst="rect">
              <a:avLst/>
            </a:prstGeom>
          </p:spPr>
          <p:txBody>
            <a:bodyPr anchor="t" rtlCol="false" tIns="0" lIns="0" bIns="0" rIns="0">
              <a:spAutoFit/>
            </a:bodyPr>
            <a:lstStyle/>
            <a:p>
              <a:pPr algn="ctr" marL="0" indent="0" lvl="0">
                <a:lnSpc>
                  <a:spcPts val="2756"/>
                </a:lnSpc>
              </a:pPr>
              <a:r>
                <a:rPr lang="en-US" b="true" sz="2600">
                  <a:solidFill>
                    <a:srgbClr val="000000"/>
                  </a:solidFill>
                  <a:latin typeface="Montserrat Medium"/>
                  <a:ea typeface="Montserrat Medium"/>
                  <a:cs typeface="Montserrat Medium"/>
                  <a:sym typeface="Montserrat Medium"/>
                </a:rPr>
                <a:t>Adam</a:t>
              </a:r>
            </a:p>
          </p:txBody>
        </p:sp>
      </p:grpSp>
      <p:grpSp>
        <p:nvGrpSpPr>
          <p:cNvPr name="Group 9" id="9"/>
          <p:cNvGrpSpPr/>
          <p:nvPr/>
        </p:nvGrpSpPr>
        <p:grpSpPr>
          <a:xfrm rot="0">
            <a:off x="12904195" y="2890921"/>
            <a:ext cx="3451574" cy="845380"/>
            <a:chOff x="0" y="0"/>
            <a:chExt cx="4602099" cy="1127173"/>
          </a:xfrm>
        </p:grpSpPr>
        <p:grpSp>
          <p:nvGrpSpPr>
            <p:cNvPr name="Group 10" id="10"/>
            <p:cNvGrpSpPr/>
            <p:nvPr/>
          </p:nvGrpSpPr>
          <p:grpSpPr>
            <a:xfrm rot="0">
              <a:off x="0" y="0"/>
              <a:ext cx="4602099" cy="1127173"/>
              <a:chOff x="0" y="0"/>
              <a:chExt cx="909057" cy="222651"/>
            </a:xfrm>
          </p:grpSpPr>
          <p:sp>
            <p:nvSpPr>
              <p:cNvPr name="Freeform 11" id="1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2" id="1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207104" y="342268"/>
              <a:ext cx="4187891" cy="480737"/>
            </a:xfrm>
            <a:prstGeom prst="rect">
              <a:avLst/>
            </a:prstGeom>
          </p:spPr>
          <p:txBody>
            <a:bodyPr anchor="t" rtlCol="false" tIns="0" lIns="0" bIns="0" rIns="0">
              <a:spAutoFit/>
            </a:bodyPr>
            <a:lstStyle/>
            <a:p>
              <a:pPr algn="ctr" marL="0" indent="0" lvl="0">
                <a:lnSpc>
                  <a:spcPts val="2756"/>
                </a:lnSpc>
              </a:pPr>
              <a:r>
                <a:rPr lang="en-US" b="true" sz="2600">
                  <a:solidFill>
                    <a:srgbClr val="000000"/>
                  </a:solidFill>
                  <a:latin typeface="Montserrat Medium"/>
                  <a:ea typeface="Montserrat Medium"/>
                  <a:cs typeface="Montserrat Medium"/>
                  <a:sym typeface="Montserrat Medium"/>
                </a:rPr>
                <a:t>SGD</a:t>
              </a:r>
            </a:p>
          </p:txBody>
        </p:sp>
      </p:grpSp>
      <p:grpSp>
        <p:nvGrpSpPr>
          <p:cNvPr name="Group 14" id="14"/>
          <p:cNvGrpSpPr/>
          <p:nvPr/>
        </p:nvGrpSpPr>
        <p:grpSpPr>
          <a:xfrm rot="0">
            <a:off x="1028700" y="2239771"/>
            <a:ext cx="3451574" cy="845380"/>
            <a:chOff x="0" y="0"/>
            <a:chExt cx="4602099" cy="1127173"/>
          </a:xfrm>
        </p:grpSpPr>
        <p:grpSp>
          <p:nvGrpSpPr>
            <p:cNvPr name="Group 15" id="15"/>
            <p:cNvGrpSpPr/>
            <p:nvPr/>
          </p:nvGrpSpPr>
          <p:grpSpPr>
            <a:xfrm rot="0">
              <a:off x="0" y="0"/>
              <a:ext cx="4602099" cy="1127173"/>
              <a:chOff x="0" y="0"/>
              <a:chExt cx="909057" cy="222651"/>
            </a:xfrm>
          </p:grpSpPr>
          <p:sp>
            <p:nvSpPr>
              <p:cNvPr name="Freeform 16" id="1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7" id="1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529295" y="342268"/>
              <a:ext cx="3543510" cy="480737"/>
            </a:xfrm>
            <a:prstGeom prst="rect">
              <a:avLst/>
            </a:prstGeom>
          </p:spPr>
          <p:txBody>
            <a:bodyPr anchor="t" rtlCol="false" tIns="0" lIns="0" bIns="0" rIns="0">
              <a:spAutoFit/>
            </a:bodyPr>
            <a:lstStyle/>
            <a:p>
              <a:pPr algn="ctr" marL="0" indent="0" lvl="0">
                <a:lnSpc>
                  <a:spcPts val="2756"/>
                </a:lnSpc>
              </a:pPr>
              <a:r>
                <a:rPr lang="en-US" b="true" sz="2600">
                  <a:solidFill>
                    <a:srgbClr val="000000"/>
                  </a:solidFill>
                  <a:latin typeface="Montserrat Medium"/>
                  <a:ea typeface="Montserrat Medium"/>
                  <a:cs typeface="Montserrat Medium"/>
                  <a:sym typeface="Montserrat Medium"/>
                </a:rPr>
                <a:t>RMSprop</a:t>
              </a:r>
            </a:p>
          </p:txBody>
        </p:sp>
      </p:grpSp>
      <p:sp>
        <p:nvSpPr>
          <p:cNvPr name="TextBox 19" id="19"/>
          <p:cNvSpPr txBox="true"/>
          <p:nvPr/>
        </p:nvSpPr>
        <p:spPr>
          <a:xfrm rot="0">
            <a:off x="11827424" y="4008190"/>
            <a:ext cx="6174150" cy="317754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Montserrat"/>
                <a:ea typeface="Montserrat"/>
                <a:cs typeface="Montserrat"/>
                <a:sym typeface="Montserrat"/>
              </a:rPr>
              <a:t>Simple, efficient optimizer, based on updating weights with each sample.</a:t>
            </a:r>
          </a:p>
          <a:p>
            <a:pPr algn="l" marL="0" indent="0" lvl="0">
              <a:lnSpc>
                <a:spcPts val="3150"/>
              </a:lnSpc>
              <a:spcBef>
                <a:spcPct val="0"/>
              </a:spcBef>
            </a:pPr>
            <a:r>
              <a:rPr lang="en-US" b="true" sz="2100" u="none">
                <a:solidFill>
                  <a:srgbClr val="000000"/>
                </a:solidFill>
                <a:latin typeface="Montserrat Bold"/>
                <a:ea typeface="Montserrat Bold"/>
                <a:cs typeface="Montserrat Bold"/>
                <a:sym typeface="Montserrat Bold"/>
              </a:rPr>
              <a:t>Hyperparameters:</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learning_rate: learning rate</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momentum: inertia to accelerate convergence</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nesterov: momentum improvement (Boolean)</a:t>
            </a:r>
          </a:p>
        </p:txBody>
      </p:sp>
      <p:sp>
        <p:nvSpPr>
          <p:cNvPr name="TextBox 20" id="20"/>
          <p:cNvSpPr txBox="true"/>
          <p:nvPr/>
        </p:nvSpPr>
        <p:spPr>
          <a:xfrm rot="0">
            <a:off x="260918" y="7128580"/>
            <a:ext cx="6739159" cy="237744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Montserrat"/>
                <a:ea typeface="Montserrat"/>
                <a:cs typeface="Montserrat"/>
                <a:sym typeface="Montserrat"/>
              </a:rPr>
              <a:t>Combines the advantages of SGD with momentum and RMSprop.</a:t>
            </a:r>
          </a:p>
          <a:p>
            <a:pPr algn="l" marL="0" indent="0" lvl="0">
              <a:lnSpc>
                <a:spcPts val="3150"/>
              </a:lnSpc>
              <a:spcBef>
                <a:spcPct val="0"/>
              </a:spcBef>
            </a:pPr>
            <a:r>
              <a:rPr lang="en-US" b="true" sz="2100" u="none">
                <a:solidFill>
                  <a:srgbClr val="000000"/>
                </a:solidFill>
                <a:latin typeface="Montserrat Bold"/>
                <a:ea typeface="Montserrat Bold"/>
                <a:cs typeface="Montserrat Bold"/>
                <a:sym typeface="Montserrat Bold"/>
              </a:rPr>
              <a:t>Hyperparameters:</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learning_rate</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beta1: moment factor for moving averages</a:t>
            </a:r>
          </a:p>
          <a:p>
            <a:pPr algn="l" marL="453390" indent="-226695" lvl="1">
              <a:lnSpc>
                <a:spcPts val="3150"/>
              </a:lnSpc>
              <a:spcBef>
                <a:spcPct val="0"/>
              </a:spcBef>
              <a:buFont typeface="Arial"/>
              <a:buChar char="•"/>
            </a:pPr>
            <a:r>
              <a:rPr lang="en-US" sz="2100" u="none">
                <a:solidFill>
                  <a:srgbClr val="000000"/>
                </a:solidFill>
                <a:latin typeface="Montserrat"/>
                <a:ea typeface="Montserrat"/>
                <a:cs typeface="Montserrat"/>
                <a:sym typeface="Montserrat"/>
              </a:rPr>
              <a:t>beta2: for gradient variance</a:t>
            </a:r>
          </a:p>
        </p:txBody>
      </p:sp>
      <p:sp>
        <p:nvSpPr>
          <p:cNvPr name="TextBox 21" id="21"/>
          <p:cNvSpPr txBox="true"/>
          <p:nvPr/>
        </p:nvSpPr>
        <p:spPr>
          <a:xfrm rot="0">
            <a:off x="260918" y="3256461"/>
            <a:ext cx="6199714" cy="19773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Montserrat"/>
                <a:ea typeface="Montserrat"/>
                <a:cs typeface="Montserrat"/>
                <a:sym typeface="Montserrat"/>
              </a:rPr>
              <a:t>Adaptive like Adam, useful for noisy data.</a:t>
            </a:r>
          </a:p>
          <a:p>
            <a:pPr algn="l" marL="0" indent="0" lvl="0">
              <a:lnSpc>
                <a:spcPts val="3150"/>
              </a:lnSpc>
              <a:spcBef>
                <a:spcPct val="0"/>
              </a:spcBef>
            </a:pPr>
            <a:r>
              <a:rPr lang="en-US" b="true" sz="2100" u="none">
                <a:solidFill>
                  <a:srgbClr val="000000"/>
                </a:solidFill>
                <a:latin typeface="Montserrat Bold"/>
                <a:ea typeface="Montserrat Bold"/>
                <a:cs typeface="Montserrat Bold"/>
                <a:sym typeface="Montserrat Bold"/>
              </a:rPr>
              <a:t>Hyperparameters:</a:t>
            </a:r>
          </a:p>
          <a:p>
            <a:pPr algn="l" marL="453390" indent="-226695" lvl="1">
              <a:lnSpc>
                <a:spcPts val="3150"/>
              </a:lnSpc>
              <a:buFont typeface="Arial"/>
              <a:buChar char="•"/>
            </a:pPr>
            <a:r>
              <a:rPr lang="en-US" sz="2100" u="none">
                <a:solidFill>
                  <a:srgbClr val="000000"/>
                </a:solidFill>
                <a:latin typeface="Montserrat"/>
                <a:ea typeface="Montserrat"/>
                <a:cs typeface="Montserrat"/>
                <a:sym typeface="Montserrat"/>
              </a:rPr>
              <a:t>learning_rate</a:t>
            </a:r>
          </a:p>
          <a:p>
            <a:pPr algn="l" marL="453390" indent="-226695" lvl="1">
              <a:lnSpc>
                <a:spcPts val="3150"/>
              </a:lnSpc>
              <a:spcBef>
                <a:spcPct val="0"/>
              </a:spcBef>
              <a:buFont typeface="Arial"/>
              <a:buChar char="•"/>
            </a:pPr>
            <a:r>
              <a:rPr lang="en-US" sz="2100" u="none">
                <a:solidFill>
                  <a:srgbClr val="000000"/>
                </a:solidFill>
                <a:latin typeface="Montserrat"/>
                <a:ea typeface="Montserrat"/>
                <a:cs typeface="Montserrat"/>
                <a:sym typeface="Montserrat"/>
              </a:rPr>
              <a:t>rho</a:t>
            </a:r>
            <a:r>
              <a:rPr lang="en-US" sz="2100" u="none">
                <a:solidFill>
                  <a:srgbClr val="000000"/>
                </a:solidFill>
                <a:latin typeface="Montserrat"/>
                <a:ea typeface="Montserrat"/>
                <a:cs typeface="Montserrat"/>
                <a:sym typeface="Montserrat"/>
              </a:rPr>
              <a:t>: decay rate for mean squared gradients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4146812" y="0"/>
            <a:ext cx="11635781" cy="10784153"/>
            <a:chOff x="0" y="0"/>
            <a:chExt cx="3064568" cy="2840271"/>
          </a:xfrm>
        </p:grpSpPr>
        <p:sp>
          <p:nvSpPr>
            <p:cNvPr name="Freeform 3" id="3"/>
            <p:cNvSpPr/>
            <p:nvPr/>
          </p:nvSpPr>
          <p:spPr>
            <a:xfrm flipH="false" flipV="false" rot="0">
              <a:off x="0" y="0"/>
              <a:ext cx="3064568" cy="2840271"/>
            </a:xfrm>
            <a:custGeom>
              <a:avLst/>
              <a:gdLst/>
              <a:ahLst/>
              <a:cxnLst/>
              <a:rect r="r" b="b" t="t" l="l"/>
              <a:pathLst>
                <a:path h="2840271" w="3064568">
                  <a:moveTo>
                    <a:pt x="0" y="0"/>
                  </a:moveTo>
                  <a:lnTo>
                    <a:pt x="3064568" y="0"/>
                  </a:lnTo>
                  <a:lnTo>
                    <a:pt x="3064568" y="2840271"/>
                  </a:lnTo>
                  <a:lnTo>
                    <a:pt x="0" y="2840271"/>
                  </a:lnTo>
                  <a:close/>
                </a:path>
              </a:pathLst>
            </a:custGeom>
            <a:solidFill>
              <a:srgbClr val="FFFFFF"/>
            </a:solidFill>
          </p:spPr>
        </p:sp>
        <p:sp>
          <p:nvSpPr>
            <p:cNvPr name="TextBox 4" id="4"/>
            <p:cNvSpPr txBox="true"/>
            <p:nvPr/>
          </p:nvSpPr>
          <p:spPr>
            <a:xfrm>
              <a:off x="0" y="-38100"/>
              <a:ext cx="3064568"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581338" y="5752009"/>
            <a:ext cx="5074116" cy="4534991"/>
          </a:xfrm>
          <a:custGeom>
            <a:avLst/>
            <a:gdLst/>
            <a:ahLst/>
            <a:cxnLst/>
            <a:rect r="r" b="b" t="t" l="l"/>
            <a:pathLst>
              <a:path h="4534991" w="5074116">
                <a:moveTo>
                  <a:pt x="5074116" y="0"/>
                </a:moveTo>
                <a:lnTo>
                  <a:pt x="0" y="0"/>
                </a:lnTo>
                <a:lnTo>
                  <a:pt x="0" y="4534991"/>
                </a:lnTo>
                <a:lnTo>
                  <a:pt x="5074116" y="4534991"/>
                </a:lnTo>
                <a:lnTo>
                  <a:pt x="5074116" y="0"/>
                </a:lnTo>
                <a:close/>
              </a:path>
            </a:pathLst>
          </a:custGeom>
          <a:blipFill>
            <a:blip r:embed="rId2"/>
            <a:stretch>
              <a:fillRect l="0" t="0" r="0" b="0"/>
            </a:stretch>
          </a:blipFill>
        </p:spPr>
      </p:sp>
      <p:sp>
        <p:nvSpPr>
          <p:cNvPr name="Freeform 6" id="6"/>
          <p:cNvSpPr/>
          <p:nvPr/>
        </p:nvSpPr>
        <p:spPr>
          <a:xfrm flipH="false" flipV="false" rot="0">
            <a:off x="7641334" y="6980734"/>
            <a:ext cx="10478129" cy="2960071"/>
          </a:xfrm>
          <a:custGeom>
            <a:avLst/>
            <a:gdLst/>
            <a:ahLst/>
            <a:cxnLst/>
            <a:rect r="r" b="b" t="t" l="l"/>
            <a:pathLst>
              <a:path h="2960071" w="10478129">
                <a:moveTo>
                  <a:pt x="0" y="0"/>
                </a:moveTo>
                <a:lnTo>
                  <a:pt x="10478129" y="0"/>
                </a:lnTo>
                <a:lnTo>
                  <a:pt x="10478129" y="2960071"/>
                </a:lnTo>
                <a:lnTo>
                  <a:pt x="0" y="2960071"/>
                </a:lnTo>
                <a:lnTo>
                  <a:pt x="0" y="0"/>
                </a:lnTo>
                <a:close/>
              </a:path>
            </a:pathLst>
          </a:custGeom>
          <a:blipFill>
            <a:blip r:embed="rId3"/>
            <a:stretch>
              <a:fillRect l="0" t="0" r="0" b="0"/>
            </a:stretch>
          </a:blipFill>
        </p:spPr>
      </p:sp>
      <p:sp>
        <p:nvSpPr>
          <p:cNvPr name="TextBox 7" id="7"/>
          <p:cNvSpPr txBox="true"/>
          <p:nvPr/>
        </p:nvSpPr>
        <p:spPr>
          <a:xfrm rot="0">
            <a:off x="581338" y="552132"/>
            <a:ext cx="17706662"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Hyperparameter Tuning with Bayesian Optimization</a:t>
            </a:r>
          </a:p>
        </p:txBody>
      </p:sp>
      <p:sp>
        <p:nvSpPr>
          <p:cNvPr name="TextBox 8" id="8"/>
          <p:cNvSpPr txBox="true"/>
          <p:nvPr/>
        </p:nvSpPr>
        <p:spPr>
          <a:xfrm rot="0">
            <a:off x="204696" y="2307769"/>
            <a:ext cx="7484262" cy="3444240"/>
          </a:xfrm>
          <a:prstGeom prst="rect">
            <a:avLst/>
          </a:prstGeom>
        </p:spPr>
        <p:txBody>
          <a:bodyPr anchor="t" rtlCol="false" tIns="0" lIns="0" bIns="0" rIns="0">
            <a:spAutoFit/>
          </a:bodyPr>
          <a:lstStyle/>
          <a:p>
            <a:pPr algn="l">
              <a:lnSpc>
                <a:spcPts val="3900"/>
              </a:lnSpc>
            </a:pPr>
            <a:r>
              <a:rPr lang="en-US" sz="2600">
                <a:solidFill>
                  <a:srgbClr val="000000"/>
                </a:solidFill>
                <a:latin typeface="Montserrat"/>
                <a:ea typeface="Montserrat"/>
                <a:cs typeface="Montserrat"/>
                <a:sym typeface="Montserrat"/>
              </a:rPr>
              <a:t>✔ Efficient search: Finds optimal hyperparameters with fewer evaluations vs. grid/random search.</a:t>
            </a:r>
          </a:p>
          <a:p>
            <a:pPr algn="l">
              <a:lnSpc>
                <a:spcPts val="3900"/>
              </a:lnSpc>
            </a:pPr>
            <a:r>
              <a:rPr lang="en-US" sz="2600">
                <a:solidFill>
                  <a:srgbClr val="000000"/>
                </a:solidFill>
                <a:latin typeface="Montserrat"/>
                <a:ea typeface="Montserrat"/>
                <a:cs typeface="Montserrat"/>
                <a:sym typeface="Montserrat"/>
              </a:rPr>
              <a:t>✔ Balances exploration/exploitation: Uses Expected Improvement (EI) to focus on promising regions.</a:t>
            </a:r>
          </a:p>
          <a:p>
            <a:pPr algn="l" marL="0" indent="0" lvl="0">
              <a:lnSpc>
                <a:spcPts val="3900"/>
              </a:lnSpc>
              <a:spcBef>
                <a:spcPct val="0"/>
              </a:spcBef>
            </a:pPr>
          </a:p>
        </p:txBody>
      </p:sp>
      <p:sp>
        <p:nvSpPr>
          <p:cNvPr name="TextBox 9" id="9"/>
          <p:cNvSpPr txBox="true"/>
          <p:nvPr/>
        </p:nvSpPr>
        <p:spPr>
          <a:xfrm rot="0">
            <a:off x="7996902" y="2269669"/>
            <a:ext cx="10291098" cy="3444240"/>
          </a:xfrm>
          <a:prstGeom prst="rect">
            <a:avLst/>
          </a:prstGeom>
        </p:spPr>
        <p:txBody>
          <a:bodyPr anchor="t" rtlCol="false" tIns="0" lIns="0" bIns="0" rIns="0">
            <a:spAutoFit/>
          </a:bodyPr>
          <a:lstStyle/>
          <a:p>
            <a:pPr algn="l">
              <a:lnSpc>
                <a:spcPts val="3900"/>
              </a:lnSpc>
            </a:pPr>
            <a:r>
              <a:rPr lang="en-US" sz="2600" b="true">
                <a:solidFill>
                  <a:srgbClr val="000000"/>
                </a:solidFill>
                <a:latin typeface="Montserrat Bold"/>
                <a:ea typeface="Montserrat Bold"/>
                <a:cs typeface="Montserrat Bold"/>
                <a:sym typeface="Montserrat Bold"/>
              </a:rPr>
              <a:t>Implementation Details :</a:t>
            </a:r>
          </a:p>
          <a:p>
            <a:pPr algn="l" marL="561341" indent="-280670" lvl="1">
              <a:lnSpc>
                <a:spcPts val="3900"/>
              </a:lnSpc>
              <a:buFont typeface="Arial"/>
              <a:buChar char="•"/>
            </a:pPr>
            <a:r>
              <a:rPr lang="en-US" sz="2600">
                <a:solidFill>
                  <a:srgbClr val="000000"/>
                </a:solidFill>
                <a:latin typeface="Montserrat"/>
                <a:ea typeface="Montserrat"/>
                <a:cs typeface="Montserrat"/>
                <a:sym typeface="Montserrat"/>
              </a:rPr>
              <a:t>Library: scikit-optimize (skopt).</a:t>
            </a:r>
          </a:p>
          <a:p>
            <a:pPr algn="l" marL="561341" indent="-280670" lvl="1">
              <a:lnSpc>
                <a:spcPts val="3900"/>
              </a:lnSpc>
              <a:buFont typeface="Arial"/>
              <a:buChar char="•"/>
            </a:pPr>
            <a:r>
              <a:rPr lang="en-US" sz="2600">
                <a:solidFill>
                  <a:srgbClr val="000000"/>
                </a:solidFill>
                <a:latin typeface="Montserrat"/>
                <a:ea typeface="Montserrat"/>
                <a:cs typeface="Montserrat"/>
                <a:sym typeface="Montserrat"/>
              </a:rPr>
              <a:t>Acquisition Function : Expected Improvement (default)</a:t>
            </a:r>
          </a:p>
          <a:p>
            <a:pPr algn="l" marL="561341" indent="-280670" lvl="1">
              <a:lnSpc>
                <a:spcPts val="3900"/>
              </a:lnSpc>
              <a:buFont typeface="Arial"/>
              <a:buChar char="•"/>
            </a:pPr>
            <a:r>
              <a:rPr lang="en-US" sz="2600">
                <a:solidFill>
                  <a:srgbClr val="000000"/>
                </a:solidFill>
                <a:latin typeface="Montserrat"/>
                <a:ea typeface="Montserrat"/>
                <a:cs typeface="Montserrat"/>
                <a:sym typeface="Montserrat"/>
              </a:rPr>
              <a:t>Initial Random Points: 10 (default of gp_minimize)</a:t>
            </a:r>
          </a:p>
          <a:p>
            <a:pPr algn="l" marL="561341" indent="-280670" lvl="1">
              <a:lnSpc>
                <a:spcPts val="3900"/>
              </a:lnSpc>
              <a:buFont typeface="Arial"/>
              <a:buChar char="•"/>
            </a:pPr>
            <a:r>
              <a:rPr lang="en-US" sz="2600">
                <a:solidFill>
                  <a:srgbClr val="000000"/>
                </a:solidFill>
                <a:latin typeface="Montserrat"/>
                <a:ea typeface="Montserrat"/>
                <a:cs typeface="Montserrat"/>
                <a:sym typeface="Montserrat"/>
              </a:rPr>
              <a:t>Optimization Trials : 20 evaluations per optimizer</a:t>
            </a:r>
          </a:p>
          <a:p>
            <a:pPr algn="l" marL="561341" indent="-280670" lvl="1">
              <a:lnSpc>
                <a:spcPts val="3900"/>
              </a:lnSpc>
              <a:spcBef>
                <a:spcPct val="0"/>
              </a:spcBef>
              <a:buFont typeface="Arial"/>
              <a:buChar char="•"/>
            </a:pPr>
            <a:r>
              <a:rPr lang="en-US" sz="2600">
                <a:solidFill>
                  <a:srgbClr val="000000"/>
                </a:solidFill>
                <a:latin typeface="Montserrat"/>
                <a:ea typeface="Montserrat"/>
                <a:cs typeface="Montserrat"/>
                <a:sym typeface="Montserrat"/>
              </a:rPr>
              <a:t>Objective: Minimize val_mae during training with early stopping</a:t>
            </a:r>
          </a:p>
        </p:txBody>
      </p:sp>
      <p:sp>
        <p:nvSpPr>
          <p:cNvPr name="TextBox 10" id="10"/>
          <p:cNvSpPr txBox="true"/>
          <p:nvPr/>
        </p:nvSpPr>
        <p:spPr>
          <a:xfrm rot="0">
            <a:off x="8379109" y="6171109"/>
            <a:ext cx="1770352" cy="472440"/>
          </a:xfrm>
          <a:prstGeom prst="rect">
            <a:avLst/>
          </a:prstGeom>
        </p:spPr>
        <p:txBody>
          <a:bodyPr anchor="t" rtlCol="false" tIns="0" lIns="0" bIns="0" rIns="0">
            <a:spAutoFit/>
          </a:bodyPr>
          <a:lstStyle/>
          <a:p>
            <a:pPr algn="l">
              <a:lnSpc>
                <a:spcPts val="3900"/>
              </a:lnSpc>
              <a:spcBef>
                <a:spcPct val="0"/>
              </a:spcBef>
            </a:pPr>
            <a:r>
              <a:rPr lang="en-US" b="true" sz="2600">
                <a:solidFill>
                  <a:srgbClr val="000000"/>
                </a:solidFill>
                <a:latin typeface="Montserrat Bold"/>
                <a:ea typeface="Montserrat Bold"/>
                <a:cs typeface="Montserrat Bold"/>
                <a:sym typeface="Montserrat Bold"/>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150" y="1710809"/>
            <a:ext cx="10696262" cy="6166783"/>
          </a:xfrm>
          <a:custGeom>
            <a:avLst/>
            <a:gdLst/>
            <a:ahLst/>
            <a:cxnLst/>
            <a:rect r="r" b="b" t="t" l="l"/>
            <a:pathLst>
              <a:path h="6166783" w="10696262">
                <a:moveTo>
                  <a:pt x="0" y="0"/>
                </a:moveTo>
                <a:lnTo>
                  <a:pt x="10696262" y="0"/>
                </a:lnTo>
                <a:lnTo>
                  <a:pt x="10696262" y="6166783"/>
                </a:lnTo>
                <a:lnTo>
                  <a:pt x="0" y="6166783"/>
                </a:lnTo>
                <a:lnTo>
                  <a:pt x="0" y="0"/>
                </a:lnTo>
                <a:close/>
              </a:path>
            </a:pathLst>
          </a:custGeom>
          <a:blipFill>
            <a:blip r:embed="rId2"/>
            <a:stretch>
              <a:fillRect l="0" t="0" r="0" b="0"/>
            </a:stretch>
          </a:blipFill>
        </p:spPr>
      </p:sp>
      <p:sp>
        <p:nvSpPr>
          <p:cNvPr name="Freeform 3" id="3"/>
          <p:cNvSpPr/>
          <p:nvPr/>
        </p:nvSpPr>
        <p:spPr>
          <a:xfrm flipH="false" flipV="false" rot="0">
            <a:off x="7830851" y="4984018"/>
            <a:ext cx="10457149" cy="5032569"/>
          </a:xfrm>
          <a:custGeom>
            <a:avLst/>
            <a:gdLst/>
            <a:ahLst/>
            <a:cxnLst/>
            <a:rect r="r" b="b" t="t" l="l"/>
            <a:pathLst>
              <a:path h="5032569" w="10457149">
                <a:moveTo>
                  <a:pt x="0" y="0"/>
                </a:moveTo>
                <a:lnTo>
                  <a:pt x="10457149" y="0"/>
                </a:lnTo>
                <a:lnTo>
                  <a:pt x="10457149" y="5032569"/>
                </a:lnTo>
                <a:lnTo>
                  <a:pt x="0" y="5032569"/>
                </a:lnTo>
                <a:lnTo>
                  <a:pt x="0" y="0"/>
                </a:lnTo>
                <a:close/>
              </a:path>
            </a:pathLst>
          </a:custGeom>
          <a:blipFill>
            <a:blip r:embed="rId3"/>
            <a:stretch>
              <a:fillRect l="0" t="0" r="0" b="0"/>
            </a:stretch>
          </a:blipFill>
        </p:spPr>
      </p:sp>
      <p:sp>
        <p:nvSpPr>
          <p:cNvPr name="TextBox 4" id="4"/>
          <p:cNvSpPr txBox="true"/>
          <p:nvPr/>
        </p:nvSpPr>
        <p:spPr>
          <a:xfrm rot="0">
            <a:off x="4656140" y="648691"/>
            <a:ext cx="8975721" cy="864793"/>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RESULTS &amp; ANALYSIS</a:t>
            </a:r>
          </a:p>
        </p:txBody>
      </p:sp>
      <p:sp>
        <p:nvSpPr>
          <p:cNvPr name="Freeform 5" id="5"/>
          <p:cNvSpPr/>
          <p:nvPr/>
        </p:nvSpPr>
        <p:spPr>
          <a:xfrm flipH="false" flipV="false" rot="0">
            <a:off x="13059425" y="543916"/>
            <a:ext cx="3769269" cy="3941719"/>
          </a:xfrm>
          <a:custGeom>
            <a:avLst/>
            <a:gdLst/>
            <a:ahLst/>
            <a:cxnLst/>
            <a:rect r="r" b="b" t="t" l="l"/>
            <a:pathLst>
              <a:path h="3941719" w="3769269">
                <a:moveTo>
                  <a:pt x="0" y="0"/>
                </a:moveTo>
                <a:lnTo>
                  <a:pt x="3769269" y="0"/>
                </a:lnTo>
                <a:lnTo>
                  <a:pt x="3769269" y="3941719"/>
                </a:lnTo>
                <a:lnTo>
                  <a:pt x="0" y="3941719"/>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322" y="5630789"/>
            <a:ext cx="18693795" cy="4738674"/>
          </a:xfrm>
          <a:custGeom>
            <a:avLst/>
            <a:gdLst/>
            <a:ahLst/>
            <a:cxnLst/>
            <a:rect r="r" b="b" t="t" l="l"/>
            <a:pathLst>
              <a:path h="4738674" w="18693795">
                <a:moveTo>
                  <a:pt x="0" y="0"/>
                </a:moveTo>
                <a:lnTo>
                  <a:pt x="18693794" y="0"/>
                </a:lnTo>
                <a:lnTo>
                  <a:pt x="18693794" y="4738673"/>
                </a:lnTo>
                <a:lnTo>
                  <a:pt x="0" y="4738673"/>
                </a:lnTo>
                <a:lnTo>
                  <a:pt x="0" y="0"/>
                </a:lnTo>
                <a:close/>
              </a:path>
            </a:pathLst>
          </a:custGeom>
          <a:blipFill>
            <a:blip r:embed="rId2"/>
            <a:stretch>
              <a:fillRect l="0" t="-8106" r="0" b="0"/>
            </a:stretch>
          </a:blipFill>
        </p:spPr>
      </p:sp>
      <p:sp>
        <p:nvSpPr>
          <p:cNvPr name="Freeform 3" id="3"/>
          <p:cNvSpPr/>
          <p:nvPr/>
        </p:nvSpPr>
        <p:spPr>
          <a:xfrm flipH="false" flipV="false" rot="0">
            <a:off x="1605818" y="1770215"/>
            <a:ext cx="9766374" cy="3373285"/>
          </a:xfrm>
          <a:custGeom>
            <a:avLst/>
            <a:gdLst/>
            <a:ahLst/>
            <a:cxnLst/>
            <a:rect r="r" b="b" t="t" l="l"/>
            <a:pathLst>
              <a:path h="3373285" w="9766374">
                <a:moveTo>
                  <a:pt x="0" y="0"/>
                </a:moveTo>
                <a:lnTo>
                  <a:pt x="9766374" y="0"/>
                </a:lnTo>
                <a:lnTo>
                  <a:pt x="9766374" y="3373285"/>
                </a:lnTo>
                <a:lnTo>
                  <a:pt x="0" y="3373285"/>
                </a:lnTo>
                <a:lnTo>
                  <a:pt x="0" y="0"/>
                </a:lnTo>
                <a:close/>
              </a:path>
            </a:pathLst>
          </a:custGeom>
          <a:blipFill>
            <a:blip r:embed="rId3"/>
            <a:stretch>
              <a:fillRect l="0" t="-3525" r="-17298" b="-3747"/>
            </a:stretch>
          </a:blipFill>
        </p:spPr>
      </p:sp>
      <p:sp>
        <p:nvSpPr>
          <p:cNvPr name="TextBox 4" id="4"/>
          <p:cNvSpPr txBox="true"/>
          <p:nvPr/>
        </p:nvSpPr>
        <p:spPr>
          <a:xfrm rot="0">
            <a:off x="-174322" y="648691"/>
            <a:ext cx="14107460" cy="864793"/>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mae Comparaison before and after optimization</a:t>
            </a:r>
          </a:p>
        </p:txBody>
      </p:sp>
      <p:sp>
        <p:nvSpPr>
          <p:cNvPr name="Freeform 5" id="5"/>
          <p:cNvSpPr/>
          <p:nvPr/>
        </p:nvSpPr>
        <p:spPr>
          <a:xfrm flipH="false" flipV="false" rot="0">
            <a:off x="13447567" y="863919"/>
            <a:ext cx="4474343" cy="4485557"/>
          </a:xfrm>
          <a:custGeom>
            <a:avLst/>
            <a:gdLst/>
            <a:ahLst/>
            <a:cxnLst/>
            <a:rect r="r" b="b" t="t" l="l"/>
            <a:pathLst>
              <a:path h="4485557" w="4474343">
                <a:moveTo>
                  <a:pt x="0" y="0"/>
                </a:moveTo>
                <a:lnTo>
                  <a:pt x="4474343" y="0"/>
                </a:lnTo>
                <a:lnTo>
                  <a:pt x="4474343" y="4485558"/>
                </a:lnTo>
                <a:lnTo>
                  <a:pt x="0" y="4485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9857242"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54239" y="2844864"/>
            <a:ext cx="8689761" cy="57226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a:ea typeface="Montserrat"/>
                <a:cs typeface="Montserrat"/>
                <a:sym typeface="Montserrat"/>
              </a:rPr>
              <a:t>The results show that Bayesian optimization can significantly improve the performance of LSTM models by effectively adjusting the hyperparameters of the optimizers. Of the three methods tested, SGD combined with BO delivered the best results in terms of accuracy and stability. This approach confirms the value of meta-optimization techniques for enhan</a:t>
            </a:r>
            <a:r>
              <a:rPr lang="en-US" sz="2799">
                <a:solidFill>
                  <a:srgbClr val="000000"/>
                </a:solidFill>
                <a:latin typeface="Montserrat"/>
                <a:ea typeface="Montserrat"/>
                <a:cs typeface="Montserrat"/>
                <a:sym typeface="Montserrat"/>
              </a:rPr>
              <a:t>cing th</a:t>
            </a:r>
            <a:r>
              <a:rPr lang="en-US" sz="2799">
                <a:solidFill>
                  <a:srgbClr val="000000"/>
                </a:solidFill>
                <a:latin typeface="Montserrat"/>
                <a:ea typeface="Montserrat"/>
                <a:cs typeface="Montserrat"/>
                <a:sym typeface="Montserrat"/>
              </a:rPr>
              <a:t>e </a:t>
            </a:r>
            <a:r>
              <a:rPr lang="en-US" sz="2799">
                <a:solidFill>
                  <a:srgbClr val="000000"/>
                </a:solidFill>
                <a:latin typeface="Montserrat"/>
                <a:ea typeface="Montserrat"/>
                <a:cs typeface="Montserrat"/>
                <a:sym typeface="Montserrat"/>
              </a:rPr>
              <a:t>e</a:t>
            </a:r>
            <a:r>
              <a:rPr lang="en-US" sz="2799">
                <a:solidFill>
                  <a:srgbClr val="000000"/>
                </a:solidFill>
                <a:latin typeface="Montserrat"/>
                <a:ea typeface="Montserrat"/>
                <a:cs typeface="Montserrat"/>
                <a:sym typeface="Montserrat"/>
              </a:rPr>
              <a:t>ffici</a:t>
            </a:r>
            <a:r>
              <a:rPr lang="en-US" sz="2799">
                <a:solidFill>
                  <a:srgbClr val="000000"/>
                </a:solidFill>
                <a:latin typeface="Montserrat"/>
                <a:ea typeface="Montserrat"/>
                <a:cs typeface="Montserrat"/>
                <a:sym typeface="Montserrat"/>
              </a:rPr>
              <a:t>ency of</a:t>
            </a:r>
            <a:r>
              <a:rPr lang="en-US" sz="2799">
                <a:solidFill>
                  <a:srgbClr val="000000"/>
                </a:solidFill>
                <a:latin typeface="Montserrat"/>
                <a:ea typeface="Montserrat"/>
                <a:cs typeface="Montserrat"/>
                <a:sym typeface="Montserrat"/>
              </a:rPr>
              <a:t> </a:t>
            </a:r>
            <a:r>
              <a:rPr lang="en-US" sz="2799">
                <a:solidFill>
                  <a:srgbClr val="000000"/>
                </a:solidFill>
                <a:latin typeface="Montserrat"/>
                <a:ea typeface="Montserrat"/>
                <a:cs typeface="Montserrat"/>
                <a:sym typeface="Montserrat"/>
              </a:rPr>
              <a:t>d</a:t>
            </a:r>
            <a:r>
              <a:rPr lang="en-US" sz="2799">
                <a:solidFill>
                  <a:srgbClr val="000000"/>
                </a:solidFill>
                <a:latin typeface="Montserrat"/>
                <a:ea typeface="Montserrat"/>
                <a:cs typeface="Montserrat"/>
                <a:sym typeface="Montserrat"/>
              </a:rPr>
              <a:t>eep learning models in forecasting </a:t>
            </a:r>
            <a:r>
              <a:rPr lang="en-US" sz="2799">
                <a:solidFill>
                  <a:srgbClr val="000000"/>
                </a:solidFill>
                <a:latin typeface="Montserrat"/>
                <a:ea typeface="Montserrat"/>
                <a:cs typeface="Montserrat"/>
                <a:sym typeface="Montserrat"/>
              </a:rPr>
              <a:t>ta</a:t>
            </a:r>
            <a:r>
              <a:rPr lang="en-US" sz="2799">
                <a:solidFill>
                  <a:srgbClr val="000000"/>
                </a:solidFill>
                <a:latin typeface="Montserrat"/>
                <a:ea typeface="Montserrat"/>
                <a:cs typeface="Montserrat"/>
                <a:sym typeface="Montserrat"/>
              </a:rPr>
              <a:t>sk</a:t>
            </a:r>
            <a:r>
              <a:rPr lang="en-US" sz="2799">
                <a:solidFill>
                  <a:srgbClr val="000000"/>
                </a:solidFill>
                <a:latin typeface="Montserrat"/>
                <a:ea typeface="Montserrat"/>
                <a:cs typeface="Montserrat"/>
                <a:sym typeface="Montserrat"/>
              </a:rPr>
              <a:t>s</a:t>
            </a:r>
            <a:r>
              <a:rPr lang="en-US" sz="2799">
                <a:solidFill>
                  <a:srgbClr val="000000"/>
                </a:solidFill>
                <a:latin typeface="Montserrat"/>
                <a:ea typeface="Montserrat"/>
                <a:cs typeface="Montserrat"/>
                <a:sym typeface="Montserrat"/>
              </a:rPr>
              <a:t>.</a:t>
            </a:r>
          </a:p>
          <a:p>
            <a:pPr algn="l" marL="0" indent="0" lvl="0">
              <a:lnSpc>
                <a:spcPts val="4199"/>
              </a:lnSpc>
              <a:spcBef>
                <a:spcPct val="0"/>
              </a:spcBef>
            </a:pPr>
          </a:p>
        </p:txBody>
      </p:sp>
      <p:sp>
        <p:nvSpPr>
          <p:cNvPr name="TextBox 6" id="6"/>
          <p:cNvSpPr txBox="true"/>
          <p:nvPr/>
        </p:nvSpPr>
        <p:spPr>
          <a:xfrm rot="0">
            <a:off x="1372303" y="1108743"/>
            <a:ext cx="6118937"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Conclusion</a:t>
            </a:r>
          </a:p>
        </p:txBody>
      </p:sp>
      <p:sp>
        <p:nvSpPr>
          <p:cNvPr name="Freeform 7" id="7"/>
          <p:cNvSpPr/>
          <p:nvPr/>
        </p:nvSpPr>
        <p:spPr>
          <a:xfrm flipH="false" flipV="false" rot="0">
            <a:off x="10238242"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FFFFFF"/>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96537" y="3875490"/>
            <a:ext cx="10913927" cy="2812246"/>
          </a:xfrm>
          <a:prstGeom prst="rect">
            <a:avLst/>
          </a:prstGeom>
        </p:spPr>
        <p:txBody>
          <a:bodyPr anchor="t" rtlCol="false" tIns="0" lIns="0" bIns="0" rIns="0">
            <a:spAutoFit/>
          </a:bodyPr>
          <a:lstStyle/>
          <a:p>
            <a:pPr algn="l">
              <a:lnSpc>
                <a:spcPts val="10588"/>
              </a:lnSpc>
            </a:pPr>
            <a:r>
              <a:rPr lang="en-US" sz="11264" b="true">
                <a:solidFill>
                  <a:srgbClr val="3A59DF"/>
                </a:solidFill>
                <a:latin typeface="Bebas Neue Bold"/>
                <a:ea typeface="Bebas Neue Bold"/>
                <a:cs typeface="Bebas Neue Bold"/>
                <a:sym typeface="Bebas Neue Bold"/>
              </a:rPr>
              <a:t>THANKS</a:t>
            </a:r>
          </a:p>
          <a:p>
            <a:pPr algn="l">
              <a:lnSpc>
                <a:spcPts val="10588"/>
              </a:lnSpc>
            </a:pPr>
            <a:r>
              <a:rPr lang="en-US" sz="11264" b="true">
                <a:solidFill>
                  <a:srgbClr val="000000"/>
                </a:solidFill>
                <a:latin typeface="Bebas Neue Bold"/>
                <a:ea typeface="Bebas Neue Bold"/>
                <a:cs typeface="Bebas Neue Bold"/>
                <a:sym typeface="Bebas Neue Bold"/>
              </a:rPr>
              <a:t>FOR YOUR</a:t>
            </a:r>
            <a:r>
              <a:rPr lang="en-US" sz="11264" b="true">
                <a:solidFill>
                  <a:srgbClr val="000000"/>
                </a:solidFill>
                <a:latin typeface="Bebas Neue Bold"/>
                <a:ea typeface="Bebas Neue Bold"/>
                <a:cs typeface="Bebas Neue Bold"/>
                <a:sym typeface="Bebas Neue Bold"/>
              </a:rPr>
              <a:t> attention !</a:t>
            </a:r>
          </a:p>
        </p:txBody>
      </p:sp>
      <p:sp>
        <p:nvSpPr>
          <p:cNvPr name="Freeform 6" id="6"/>
          <p:cNvSpPr/>
          <p:nvPr/>
        </p:nvSpPr>
        <p:spPr>
          <a:xfrm flipH="false" flipV="false" rot="0">
            <a:off x="12708616" y="2338207"/>
            <a:ext cx="4550684" cy="7948793"/>
          </a:xfrm>
          <a:custGeom>
            <a:avLst/>
            <a:gdLst/>
            <a:ahLst/>
            <a:cxnLst/>
            <a:rect r="r" b="b" t="t" l="l"/>
            <a:pathLst>
              <a:path h="7948793" w="4550684">
                <a:moveTo>
                  <a:pt x="0" y="0"/>
                </a:moveTo>
                <a:lnTo>
                  <a:pt x="4550684" y="0"/>
                </a:lnTo>
                <a:lnTo>
                  <a:pt x="4550684" y="7948793"/>
                </a:lnTo>
                <a:lnTo>
                  <a:pt x="0" y="794879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2297439"/>
            <a:ext cx="8144672" cy="827598"/>
          </a:xfrm>
          <a:prstGeom prst="rect">
            <a:avLst/>
          </a:prstGeom>
        </p:spPr>
        <p:txBody>
          <a:bodyPr anchor="t" rtlCol="false" tIns="0" lIns="0" bIns="0" rIns="0">
            <a:spAutoFit/>
          </a:bodyPr>
          <a:lstStyle/>
          <a:p>
            <a:pPr algn="l">
              <a:lnSpc>
                <a:spcPts val="7333"/>
              </a:lnSpc>
            </a:pPr>
            <a:r>
              <a:rPr lang="en-US" b="true" sz="3666">
                <a:solidFill>
                  <a:srgbClr val="000000"/>
                </a:solidFill>
                <a:latin typeface="Montserrat Medium"/>
                <a:ea typeface="Montserrat Medium"/>
                <a:cs typeface="Montserrat Medium"/>
                <a:sym typeface="Montserrat Medium"/>
              </a:rPr>
              <a:t>Introduction</a:t>
            </a:r>
          </a:p>
        </p:txBody>
      </p:sp>
      <p:grpSp>
        <p:nvGrpSpPr>
          <p:cNvPr name="Group 4" id="4"/>
          <p:cNvGrpSpPr/>
          <p:nvPr/>
        </p:nvGrpSpPr>
        <p:grpSpPr>
          <a:xfrm rot="0">
            <a:off x="7931076" y="2385645"/>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2294609"/>
            <a:ext cx="266582" cy="833258"/>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Bold"/>
                <a:ea typeface="Montserrat Bold"/>
                <a:cs typeface="Montserrat Bold"/>
                <a:sym typeface="Montserrat Bold"/>
              </a:rPr>
              <a:t>1</a:t>
            </a:r>
          </a:p>
        </p:txBody>
      </p:sp>
      <p:sp>
        <p:nvSpPr>
          <p:cNvPr name="TextBox 8" id="8"/>
          <p:cNvSpPr txBox="true"/>
          <p:nvPr/>
        </p:nvSpPr>
        <p:spPr>
          <a:xfrm rot="0">
            <a:off x="9114628" y="3527385"/>
            <a:ext cx="8144672" cy="827598"/>
          </a:xfrm>
          <a:prstGeom prst="rect">
            <a:avLst/>
          </a:prstGeom>
        </p:spPr>
        <p:txBody>
          <a:bodyPr anchor="t" rtlCol="false" tIns="0" lIns="0" bIns="0" rIns="0">
            <a:spAutoFit/>
          </a:bodyPr>
          <a:lstStyle/>
          <a:p>
            <a:pPr algn="l">
              <a:lnSpc>
                <a:spcPts val="7333"/>
              </a:lnSpc>
            </a:pPr>
            <a:r>
              <a:rPr lang="en-US" b="true" sz="3666">
                <a:solidFill>
                  <a:srgbClr val="000000"/>
                </a:solidFill>
                <a:latin typeface="Montserrat Medium"/>
                <a:ea typeface="Montserrat Medium"/>
                <a:cs typeface="Montserrat Medium"/>
                <a:sym typeface="Montserrat Medium"/>
              </a:rPr>
              <a:t>Objectives</a:t>
            </a:r>
          </a:p>
        </p:txBody>
      </p:sp>
      <p:grpSp>
        <p:nvGrpSpPr>
          <p:cNvPr name="Group 9" id="9"/>
          <p:cNvGrpSpPr/>
          <p:nvPr/>
        </p:nvGrpSpPr>
        <p:grpSpPr>
          <a:xfrm rot="0">
            <a:off x="7931076" y="3615591"/>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3524555"/>
            <a:ext cx="266582" cy="833258"/>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Bold"/>
                <a:ea typeface="Montserrat Bold"/>
                <a:cs typeface="Montserrat Bold"/>
                <a:sym typeface="Montserrat Bold"/>
              </a:rPr>
              <a:t>2</a:t>
            </a:r>
          </a:p>
        </p:txBody>
      </p:sp>
      <p:sp>
        <p:nvSpPr>
          <p:cNvPr name="TextBox 13" id="13"/>
          <p:cNvSpPr txBox="true"/>
          <p:nvPr/>
        </p:nvSpPr>
        <p:spPr>
          <a:xfrm rot="0">
            <a:off x="9114628" y="4757331"/>
            <a:ext cx="8144672" cy="827598"/>
          </a:xfrm>
          <a:prstGeom prst="rect">
            <a:avLst/>
          </a:prstGeom>
        </p:spPr>
        <p:txBody>
          <a:bodyPr anchor="t" rtlCol="false" tIns="0" lIns="0" bIns="0" rIns="0">
            <a:spAutoFit/>
          </a:bodyPr>
          <a:lstStyle/>
          <a:p>
            <a:pPr algn="l">
              <a:lnSpc>
                <a:spcPts val="7333"/>
              </a:lnSpc>
            </a:pPr>
            <a:r>
              <a:rPr lang="en-US" b="true" sz="3666">
                <a:solidFill>
                  <a:srgbClr val="000000"/>
                </a:solidFill>
                <a:latin typeface="Montserrat Medium"/>
                <a:ea typeface="Montserrat Medium"/>
                <a:cs typeface="Montserrat Medium"/>
                <a:sym typeface="Montserrat Medium"/>
              </a:rPr>
              <a:t>Methodology</a:t>
            </a:r>
          </a:p>
        </p:txBody>
      </p:sp>
      <p:grpSp>
        <p:nvGrpSpPr>
          <p:cNvPr name="Group 14" id="14"/>
          <p:cNvGrpSpPr/>
          <p:nvPr/>
        </p:nvGrpSpPr>
        <p:grpSpPr>
          <a:xfrm rot="0">
            <a:off x="7931076" y="4845538"/>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4754501"/>
            <a:ext cx="266582" cy="833258"/>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Bold"/>
                <a:ea typeface="Montserrat Bold"/>
                <a:cs typeface="Montserrat Bold"/>
                <a:sym typeface="Montserrat Bold"/>
              </a:rPr>
              <a:t>3</a:t>
            </a:r>
          </a:p>
        </p:txBody>
      </p:sp>
      <p:sp>
        <p:nvSpPr>
          <p:cNvPr name="TextBox 18" id="18"/>
          <p:cNvSpPr txBox="true"/>
          <p:nvPr/>
        </p:nvSpPr>
        <p:spPr>
          <a:xfrm rot="0">
            <a:off x="9114628" y="5987278"/>
            <a:ext cx="8144672" cy="827598"/>
          </a:xfrm>
          <a:prstGeom prst="rect">
            <a:avLst/>
          </a:prstGeom>
        </p:spPr>
        <p:txBody>
          <a:bodyPr anchor="t" rtlCol="false" tIns="0" lIns="0" bIns="0" rIns="0">
            <a:spAutoFit/>
          </a:bodyPr>
          <a:lstStyle/>
          <a:p>
            <a:pPr algn="l">
              <a:lnSpc>
                <a:spcPts val="7333"/>
              </a:lnSpc>
            </a:pPr>
            <a:r>
              <a:rPr lang="en-US" b="true" sz="3666">
                <a:solidFill>
                  <a:srgbClr val="000000"/>
                </a:solidFill>
                <a:latin typeface="Montserrat Medium"/>
                <a:ea typeface="Montserrat Medium"/>
                <a:cs typeface="Montserrat Medium"/>
                <a:sym typeface="Montserrat Medium"/>
              </a:rPr>
              <a:t>Results</a:t>
            </a:r>
          </a:p>
        </p:txBody>
      </p:sp>
      <p:grpSp>
        <p:nvGrpSpPr>
          <p:cNvPr name="Group 19" id="19"/>
          <p:cNvGrpSpPr/>
          <p:nvPr/>
        </p:nvGrpSpPr>
        <p:grpSpPr>
          <a:xfrm rot="0">
            <a:off x="7931076" y="6075484"/>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5984448"/>
            <a:ext cx="266582" cy="833258"/>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Bold"/>
                <a:ea typeface="Montserrat Bold"/>
                <a:cs typeface="Montserrat Bold"/>
                <a:sym typeface="Montserrat Bold"/>
              </a:rPr>
              <a:t>4</a:t>
            </a:r>
          </a:p>
        </p:txBody>
      </p:sp>
      <p:sp>
        <p:nvSpPr>
          <p:cNvPr name="TextBox 23" id="23"/>
          <p:cNvSpPr txBox="true"/>
          <p:nvPr/>
        </p:nvSpPr>
        <p:spPr>
          <a:xfrm rot="0">
            <a:off x="9114628" y="7217224"/>
            <a:ext cx="8144672" cy="827598"/>
          </a:xfrm>
          <a:prstGeom prst="rect">
            <a:avLst/>
          </a:prstGeom>
        </p:spPr>
        <p:txBody>
          <a:bodyPr anchor="t" rtlCol="false" tIns="0" lIns="0" bIns="0" rIns="0">
            <a:spAutoFit/>
          </a:bodyPr>
          <a:lstStyle/>
          <a:p>
            <a:pPr algn="l">
              <a:lnSpc>
                <a:spcPts val="7333"/>
              </a:lnSpc>
            </a:pPr>
            <a:r>
              <a:rPr lang="en-US" b="true" sz="3666">
                <a:solidFill>
                  <a:srgbClr val="000000"/>
                </a:solidFill>
                <a:latin typeface="Montserrat Medium"/>
                <a:ea typeface="Montserrat Medium"/>
                <a:cs typeface="Montserrat Medium"/>
                <a:sym typeface="Montserrat Medium"/>
              </a:rPr>
              <a:t>Conclusion</a:t>
            </a:r>
          </a:p>
        </p:txBody>
      </p:sp>
      <p:grpSp>
        <p:nvGrpSpPr>
          <p:cNvPr name="Group 24" id="24"/>
          <p:cNvGrpSpPr/>
          <p:nvPr/>
        </p:nvGrpSpPr>
        <p:grpSpPr>
          <a:xfrm rot="0">
            <a:off x="7931076" y="7305431"/>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61490" y="7214394"/>
            <a:ext cx="266582" cy="833258"/>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Bold"/>
                <a:ea typeface="Montserrat Bold"/>
                <a:cs typeface="Montserrat Bold"/>
                <a:sym typeface="Montserrat Bold"/>
              </a:rPr>
              <a:t>5</a:t>
            </a:r>
          </a:p>
        </p:txBody>
      </p:sp>
      <p:sp>
        <p:nvSpPr>
          <p:cNvPr name="TextBox 28" id="28"/>
          <p:cNvSpPr txBox="true"/>
          <p:nvPr/>
        </p:nvSpPr>
        <p:spPr>
          <a:xfrm rot="0">
            <a:off x="1373301" y="1772604"/>
            <a:ext cx="4502947" cy="1608097"/>
          </a:xfrm>
          <a:prstGeom prst="rect">
            <a:avLst/>
          </a:prstGeom>
        </p:spPr>
        <p:txBody>
          <a:bodyPr anchor="t" rtlCol="false" tIns="0" lIns="0" bIns="0" rIns="0">
            <a:spAutoFit/>
          </a:bodyPr>
          <a:lstStyle/>
          <a:p>
            <a:pPr algn="ctr" marL="0" indent="0" lvl="0">
              <a:lnSpc>
                <a:spcPts val="12475"/>
              </a:lnSpc>
              <a:spcBef>
                <a:spcPct val="0"/>
              </a:spcBef>
            </a:pPr>
            <a:r>
              <a:rPr lang="en-US" b="true" sz="10396">
                <a:solidFill>
                  <a:srgbClr val="000000"/>
                </a:solidFill>
                <a:latin typeface="Bebas Neue Bold"/>
                <a:ea typeface="Bebas Neue Bold"/>
                <a:cs typeface="Bebas Neue Bold"/>
                <a:sym typeface="Bebas Neue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976206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19020" y="2915484"/>
            <a:ext cx="8355246" cy="51987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a:ea typeface="Montserrat"/>
                <a:cs typeface="Montserrat"/>
                <a:sym typeface="Montserrat"/>
              </a:rPr>
              <a:t>Forecasting time series is a major challenge in many fields, such as meteorology or finance. LSTM models are particularly effective for this type of data, but their performance is highly dependent on the choice of optimizer and its hyperparameters. This work explores the use of Bayesian optimization to automatically adjust the parameters of the SGD, Adam and RMSprop optimizers, in order to improve prediction accuracy.</a:t>
            </a:r>
          </a:p>
        </p:txBody>
      </p:sp>
      <p:sp>
        <p:nvSpPr>
          <p:cNvPr name="TextBox 6" id="6"/>
          <p:cNvSpPr txBox="true"/>
          <p:nvPr/>
        </p:nvSpPr>
        <p:spPr>
          <a:xfrm rot="0">
            <a:off x="1162050" y="1162050"/>
            <a:ext cx="6118937"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Introduction</a:t>
            </a:r>
          </a:p>
        </p:txBody>
      </p:sp>
      <p:sp>
        <p:nvSpPr>
          <p:cNvPr name="Freeform 7" id="7"/>
          <p:cNvSpPr/>
          <p:nvPr/>
        </p:nvSpPr>
        <p:spPr>
          <a:xfrm flipH="false" flipV="false" rot="0">
            <a:off x="10076385"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1345147" y="912075"/>
            <a:ext cx="10337999" cy="8260928"/>
            <a:chOff x="0" y="0"/>
            <a:chExt cx="2722765" cy="2175718"/>
          </a:xfrm>
        </p:grpSpPr>
        <p:sp>
          <p:nvSpPr>
            <p:cNvPr name="Freeform 3" id="3"/>
            <p:cNvSpPr/>
            <p:nvPr/>
          </p:nvSpPr>
          <p:spPr>
            <a:xfrm flipH="false" flipV="false" rot="0">
              <a:off x="0" y="0"/>
              <a:ext cx="2722765" cy="2175718"/>
            </a:xfrm>
            <a:custGeom>
              <a:avLst/>
              <a:gdLst/>
              <a:ahLst/>
              <a:cxnLst/>
              <a:rect r="r" b="b" t="t" l="l"/>
              <a:pathLst>
                <a:path h="2175718" w="2722765">
                  <a:moveTo>
                    <a:pt x="25462" y="0"/>
                  </a:moveTo>
                  <a:lnTo>
                    <a:pt x="2697303" y="0"/>
                  </a:lnTo>
                  <a:cubicBezTo>
                    <a:pt x="2711366" y="0"/>
                    <a:pt x="2722765" y="11400"/>
                    <a:pt x="2722765" y="25462"/>
                  </a:cubicBezTo>
                  <a:lnTo>
                    <a:pt x="2722765" y="2150256"/>
                  </a:lnTo>
                  <a:cubicBezTo>
                    <a:pt x="2722765" y="2157009"/>
                    <a:pt x="2720083" y="2163485"/>
                    <a:pt x="2715308" y="2168260"/>
                  </a:cubicBezTo>
                  <a:cubicBezTo>
                    <a:pt x="2710533" y="2173035"/>
                    <a:pt x="2704056" y="2175718"/>
                    <a:pt x="2697303" y="2175718"/>
                  </a:cubicBezTo>
                  <a:lnTo>
                    <a:pt x="25462" y="2175718"/>
                  </a:lnTo>
                  <a:cubicBezTo>
                    <a:pt x="18709" y="2175718"/>
                    <a:pt x="12233" y="2173035"/>
                    <a:pt x="7458" y="2168260"/>
                  </a:cubicBezTo>
                  <a:cubicBezTo>
                    <a:pt x="2683" y="2163485"/>
                    <a:pt x="0" y="2157009"/>
                    <a:pt x="0" y="2150256"/>
                  </a:cubicBezTo>
                  <a:lnTo>
                    <a:pt x="0" y="25462"/>
                  </a:lnTo>
                  <a:cubicBezTo>
                    <a:pt x="0" y="18709"/>
                    <a:pt x="2683" y="12233"/>
                    <a:pt x="7458" y="7458"/>
                  </a:cubicBezTo>
                  <a:cubicBezTo>
                    <a:pt x="12233" y="2683"/>
                    <a:pt x="18709" y="0"/>
                    <a:pt x="25462" y="0"/>
                  </a:cubicBezTo>
                  <a:close/>
                </a:path>
              </a:pathLst>
            </a:custGeom>
            <a:solidFill>
              <a:srgbClr val="FFFFFF"/>
            </a:solidFill>
            <a:ln w="19050" cap="rnd">
              <a:solidFill>
                <a:srgbClr val="FFFFFF"/>
              </a:solidFill>
              <a:prstDash val="solid"/>
              <a:round/>
            </a:ln>
          </p:spPr>
        </p:sp>
        <p:sp>
          <p:nvSpPr>
            <p:cNvPr name="TextBox 4" id="4"/>
            <p:cNvSpPr txBox="true"/>
            <p:nvPr/>
          </p:nvSpPr>
          <p:spPr>
            <a:xfrm>
              <a:off x="0" y="-38100"/>
              <a:ext cx="2722765" cy="22138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950239" y="1816591"/>
            <a:ext cx="6337761" cy="6653817"/>
          </a:xfrm>
          <a:custGeom>
            <a:avLst/>
            <a:gdLst/>
            <a:ahLst/>
            <a:cxnLst/>
            <a:rect r="r" b="b" t="t" l="l"/>
            <a:pathLst>
              <a:path h="6653817" w="6337761">
                <a:moveTo>
                  <a:pt x="0" y="0"/>
                </a:moveTo>
                <a:lnTo>
                  <a:pt x="6337761" y="0"/>
                </a:lnTo>
                <a:lnTo>
                  <a:pt x="6337761" y="6653818"/>
                </a:lnTo>
                <a:lnTo>
                  <a:pt x="0" y="6653818"/>
                </a:lnTo>
                <a:lnTo>
                  <a:pt x="0" y="0"/>
                </a:lnTo>
                <a:close/>
              </a:path>
            </a:pathLst>
          </a:custGeom>
          <a:blipFill>
            <a:blip r:embed="rId2"/>
            <a:stretch>
              <a:fillRect l="0" t="0" r="0" b="0"/>
            </a:stretch>
          </a:blipFill>
        </p:spPr>
      </p:sp>
      <p:sp>
        <p:nvSpPr>
          <p:cNvPr name="TextBox 6" id="6"/>
          <p:cNvSpPr txBox="true"/>
          <p:nvPr/>
        </p:nvSpPr>
        <p:spPr>
          <a:xfrm rot="0">
            <a:off x="2069009" y="3721739"/>
            <a:ext cx="8890275" cy="2603500"/>
          </a:xfrm>
          <a:prstGeom prst="rect">
            <a:avLst/>
          </a:prstGeom>
        </p:spPr>
        <p:txBody>
          <a:bodyPr anchor="t" rtlCol="false" tIns="0" lIns="0" bIns="0" rIns="0">
            <a:spAutoFit/>
          </a:bodyPr>
          <a:lstStyle/>
          <a:p>
            <a:pPr algn="l">
              <a:lnSpc>
                <a:spcPts val="3499"/>
              </a:lnSpc>
              <a:spcBef>
                <a:spcPct val="0"/>
              </a:spcBef>
            </a:pPr>
            <a:r>
              <a:rPr lang="en-US" sz="2499" spc="-89">
                <a:solidFill>
                  <a:srgbClr val="000000"/>
                </a:solidFill>
                <a:latin typeface="Montserrat"/>
                <a:ea typeface="Montserrat"/>
                <a:cs typeface="Montserrat"/>
                <a:sym typeface="Montserrat"/>
              </a:rPr>
              <a:t>How to automatically optimize the hyperparameters of optimization algorithms (such as Adam, SGD, RMSprop) in order to improve th</a:t>
            </a:r>
            <a:r>
              <a:rPr lang="en-US" sz="2499" spc="-89">
                <a:solidFill>
                  <a:srgbClr val="000000"/>
                </a:solidFill>
                <a:latin typeface="Montserrat"/>
                <a:ea typeface="Montserrat"/>
                <a:cs typeface="Montserrat"/>
                <a:sym typeface="Montserrat"/>
              </a:rPr>
              <a:t>e performance, stability and efficiency of time series forecasting models (such as LSTM or Transformer), using intelligent search methods such as Bayesian Optimization or Hyperband?</a:t>
            </a:r>
          </a:p>
        </p:txBody>
      </p:sp>
      <p:sp>
        <p:nvSpPr>
          <p:cNvPr name="TextBox 7" id="7"/>
          <p:cNvSpPr txBox="true"/>
          <p:nvPr/>
        </p:nvSpPr>
        <p:spPr>
          <a:xfrm rot="0">
            <a:off x="3469093" y="1930891"/>
            <a:ext cx="5674907" cy="883322"/>
          </a:xfrm>
          <a:prstGeom prst="rect">
            <a:avLst/>
          </a:prstGeom>
        </p:spPr>
        <p:txBody>
          <a:bodyPr anchor="t" rtlCol="false" tIns="0" lIns="0" bIns="0" rIns="0">
            <a:spAutoFit/>
          </a:bodyPr>
          <a:lstStyle/>
          <a:p>
            <a:pPr algn="ctr" marL="0" indent="0" lvl="0">
              <a:lnSpc>
                <a:spcPts val="6560"/>
              </a:lnSpc>
              <a:spcBef>
                <a:spcPct val="0"/>
              </a:spcBef>
            </a:pPr>
            <a:r>
              <a:rPr lang="en-US" b="true" sz="6495">
                <a:solidFill>
                  <a:srgbClr val="000000"/>
                </a:solidFill>
                <a:latin typeface="Bebas Neue Bold"/>
                <a:ea typeface="Bebas Neue Bold"/>
                <a:cs typeface="Bebas Neue Bold"/>
                <a:sym typeface="Bebas Neue Bold"/>
              </a:rPr>
              <a:t>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967753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0" y="2874162"/>
            <a:ext cx="9246831" cy="5722620"/>
          </a:xfrm>
          <a:prstGeom prst="rect">
            <a:avLst/>
          </a:prstGeom>
        </p:spPr>
        <p:txBody>
          <a:bodyPr anchor="t" rtlCol="false" tIns="0" lIns="0" bIns="0" rIns="0">
            <a:spAutoFit/>
          </a:bodyPr>
          <a:lstStyle/>
          <a:p>
            <a:pPr algn="l" marL="604519" indent="-302260" lvl="1">
              <a:lnSpc>
                <a:spcPts val="4199"/>
              </a:lnSpc>
              <a:buFont typeface="Arial"/>
              <a:buChar char="•"/>
            </a:pPr>
            <a:r>
              <a:rPr lang="en-US" sz="2799">
                <a:solidFill>
                  <a:srgbClr val="000000"/>
                </a:solidFill>
                <a:latin typeface="Montserrat"/>
                <a:ea typeface="Montserrat"/>
                <a:cs typeface="Montserrat"/>
                <a:sym typeface="Montserrat"/>
              </a:rPr>
              <a:t>Improve the performance of </a:t>
            </a:r>
            <a:r>
              <a:rPr lang="en-US" sz="2799">
                <a:solidFill>
                  <a:srgbClr val="000000"/>
                </a:solidFill>
                <a:latin typeface="Montserrat"/>
                <a:ea typeface="Montserrat"/>
                <a:cs typeface="Montserrat"/>
                <a:sym typeface="Montserrat"/>
              </a:rPr>
              <a:t>LSTM</a:t>
            </a:r>
            <a:r>
              <a:rPr lang="en-US" sz="2799">
                <a:solidFill>
                  <a:srgbClr val="000000"/>
                </a:solidFill>
                <a:latin typeface="Montserrat"/>
                <a:ea typeface="Montserrat"/>
                <a:cs typeface="Montserrat"/>
                <a:sym typeface="Montserrat"/>
              </a:rPr>
              <a:t> models for weather forecasting.</a:t>
            </a:r>
          </a:p>
          <a:p>
            <a:pPr algn="l">
              <a:lnSpc>
                <a:spcPts val="4199"/>
              </a:lnSpc>
            </a:pPr>
          </a:p>
          <a:p>
            <a:pPr algn="l" marL="604519" indent="-302260" lvl="1">
              <a:lnSpc>
                <a:spcPts val="4199"/>
              </a:lnSpc>
              <a:buFont typeface="Arial"/>
              <a:buChar char="•"/>
            </a:pPr>
            <a:r>
              <a:rPr lang="en-US" sz="2799">
                <a:solidFill>
                  <a:srgbClr val="000000"/>
                </a:solidFill>
                <a:latin typeface="Montserrat"/>
                <a:ea typeface="Montserrat"/>
                <a:cs typeface="Montserrat"/>
                <a:sym typeface="Montserrat"/>
              </a:rPr>
              <a:t>Automatically optimize hyperparameters in </a:t>
            </a:r>
            <a:r>
              <a:rPr lang="en-US" sz="2799">
                <a:solidFill>
                  <a:srgbClr val="000000"/>
                </a:solidFill>
                <a:latin typeface="Montserrat"/>
                <a:ea typeface="Montserrat"/>
                <a:cs typeface="Montserrat"/>
                <a:sym typeface="Montserrat"/>
              </a:rPr>
              <a:t>SGD</a:t>
            </a:r>
            <a:r>
              <a:rPr lang="en-US" sz="2799">
                <a:solidFill>
                  <a:srgbClr val="000000"/>
                </a:solidFill>
                <a:latin typeface="Montserrat"/>
                <a:ea typeface="Montserrat"/>
                <a:cs typeface="Montserrat"/>
                <a:sym typeface="Montserrat"/>
              </a:rPr>
              <a:t>, </a:t>
            </a:r>
            <a:r>
              <a:rPr lang="en-US" sz="2799">
                <a:solidFill>
                  <a:srgbClr val="000000"/>
                </a:solidFill>
                <a:latin typeface="Montserrat"/>
                <a:ea typeface="Montserrat"/>
                <a:cs typeface="Montserrat"/>
                <a:sym typeface="Montserrat"/>
              </a:rPr>
              <a:t>Adam</a:t>
            </a:r>
            <a:r>
              <a:rPr lang="en-US" sz="2799">
                <a:solidFill>
                  <a:srgbClr val="000000"/>
                </a:solidFill>
                <a:latin typeface="Montserrat"/>
                <a:ea typeface="Montserrat"/>
                <a:cs typeface="Montserrat"/>
                <a:sym typeface="Montserrat"/>
              </a:rPr>
              <a:t> and </a:t>
            </a:r>
            <a:r>
              <a:rPr lang="en-US" sz="2799">
                <a:solidFill>
                  <a:srgbClr val="000000"/>
                </a:solidFill>
                <a:latin typeface="Montserrat"/>
                <a:ea typeface="Montserrat"/>
                <a:cs typeface="Montserrat"/>
                <a:sym typeface="Montserrat"/>
              </a:rPr>
              <a:t>RMSprop</a:t>
            </a:r>
            <a:r>
              <a:rPr lang="en-US" sz="2799">
                <a:solidFill>
                  <a:srgbClr val="000000"/>
                </a:solidFill>
                <a:latin typeface="Montserrat"/>
                <a:ea typeface="Montserrat"/>
                <a:cs typeface="Montserrat"/>
                <a:sym typeface="Montserrat"/>
              </a:rPr>
              <a:t> optimizers.</a:t>
            </a:r>
          </a:p>
          <a:p>
            <a:pPr algn="l">
              <a:lnSpc>
                <a:spcPts val="4199"/>
              </a:lnSpc>
            </a:pPr>
          </a:p>
          <a:p>
            <a:pPr algn="l" marL="604519" indent="-302260" lvl="1">
              <a:lnSpc>
                <a:spcPts val="4199"/>
              </a:lnSpc>
              <a:buFont typeface="Arial"/>
              <a:buChar char="•"/>
            </a:pPr>
            <a:r>
              <a:rPr lang="en-US" sz="2799">
                <a:solidFill>
                  <a:srgbClr val="000000"/>
                </a:solidFill>
                <a:latin typeface="Montserrat"/>
                <a:ea typeface="Montserrat"/>
                <a:cs typeface="Montserrat"/>
                <a:sym typeface="Montserrat"/>
              </a:rPr>
              <a:t>Use Bayesian </a:t>
            </a:r>
            <a:r>
              <a:rPr lang="en-US" sz="2799">
                <a:solidFill>
                  <a:srgbClr val="000000"/>
                </a:solidFill>
                <a:latin typeface="Montserrat"/>
                <a:ea typeface="Montserrat"/>
                <a:cs typeface="Montserrat"/>
                <a:sym typeface="Montserrat"/>
              </a:rPr>
              <a:t>optimi</a:t>
            </a:r>
            <a:r>
              <a:rPr lang="en-US" sz="2799">
                <a:solidFill>
                  <a:srgbClr val="000000"/>
                </a:solidFill>
                <a:latin typeface="Montserrat"/>
                <a:ea typeface="Montserrat"/>
                <a:cs typeface="Montserrat"/>
                <a:sym typeface="Montserrat"/>
              </a:rPr>
              <a:t>z</a:t>
            </a:r>
            <a:r>
              <a:rPr lang="en-US" sz="2799">
                <a:solidFill>
                  <a:srgbClr val="000000"/>
                </a:solidFill>
                <a:latin typeface="Montserrat"/>
                <a:ea typeface="Montserrat"/>
                <a:cs typeface="Montserrat"/>
                <a:sym typeface="Montserrat"/>
              </a:rPr>
              <a:t>ation </a:t>
            </a:r>
            <a:r>
              <a:rPr lang="en-US" sz="2799">
                <a:solidFill>
                  <a:srgbClr val="000000"/>
                </a:solidFill>
                <a:latin typeface="Montserrat"/>
                <a:ea typeface="Montserrat"/>
                <a:cs typeface="Montserrat"/>
                <a:sym typeface="Montserrat"/>
              </a:rPr>
              <a:t>for efficie</a:t>
            </a:r>
            <a:r>
              <a:rPr lang="en-US" sz="2799">
                <a:solidFill>
                  <a:srgbClr val="000000"/>
                </a:solidFill>
                <a:latin typeface="Montserrat"/>
                <a:ea typeface="Montserrat"/>
                <a:cs typeface="Montserrat"/>
                <a:sym typeface="Montserrat"/>
              </a:rPr>
              <a:t>nt </a:t>
            </a:r>
            <a:r>
              <a:rPr lang="en-US" sz="2799">
                <a:solidFill>
                  <a:srgbClr val="000000"/>
                </a:solidFill>
                <a:latin typeface="Montserrat"/>
                <a:ea typeface="Montserrat"/>
                <a:cs typeface="Montserrat"/>
                <a:sym typeface="Montserrat"/>
              </a:rPr>
              <a:t>tuning.</a:t>
            </a:r>
          </a:p>
          <a:p>
            <a:pPr algn="l">
              <a:lnSpc>
                <a:spcPts val="4199"/>
              </a:lnSpc>
            </a:pPr>
          </a:p>
          <a:p>
            <a:pPr algn="l" marL="604519" indent="-302260" lvl="1">
              <a:lnSpc>
                <a:spcPts val="4199"/>
              </a:lnSpc>
              <a:buFont typeface="Arial"/>
              <a:buChar char="•"/>
            </a:pPr>
            <a:r>
              <a:rPr lang="en-US" sz="2799">
                <a:solidFill>
                  <a:srgbClr val="000000"/>
                </a:solidFill>
                <a:latin typeface="Montserrat"/>
                <a:ea typeface="Montserrat"/>
                <a:cs typeface="Montserrat"/>
                <a:sym typeface="Montserrat"/>
              </a:rPr>
              <a:t>Compare results in terms of accu</a:t>
            </a:r>
            <a:r>
              <a:rPr lang="en-US" sz="2799">
                <a:solidFill>
                  <a:srgbClr val="000000"/>
                </a:solidFill>
                <a:latin typeface="Montserrat"/>
                <a:ea typeface="Montserrat"/>
                <a:cs typeface="Montserrat"/>
                <a:sym typeface="Montserrat"/>
              </a:rPr>
              <a:t>r</a:t>
            </a:r>
            <a:r>
              <a:rPr lang="en-US" sz="2799">
                <a:solidFill>
                  <a:srgbClr val="000000"/>
                </a:solidFill>
                <a:latin typeface="Montserrat"/>
                <a:ea typeface="Montserrat"/>
                <a:cs typeface="Montserrat"/>
                <a:sym typeface="Montserrat"/>
              </a:rPr>
              <a:t>a</a:t>
            </a:r>
            <a:r>
              <a:rPr lang="en-US" sz="2799">
                <a:solidFill>
                  <a:srgbClr val="000000"/>
                </a:solidFill>
                <a:latin typeface="Montserrat"/>
                <a:ea typeface="Montserrat"/>
                <a:cs typeface="Montserrat"/>
                <a:sym typeface="Montserrat"/>
              </a:rPr>
              <a:t>c</a:t>
            </a:r>
            <a:r>
              <a:rPr lang="en-US" sz="2799">
                <a:solidFill>
                  <a:srgbClr val="000000"/>
                </a:solidFill>
                <a:latin typeface="Montserrat"/>
                <a:ea typeface="Montserrat"/>
                <a:cs typeface="Montserrat"/>
                <a:sym typeface="Montserrat"/>
              </a:rPr>
              <a:t>y, tra</a:t>
            </a:r>
            <a:r>
              <a:rPr lang="en-US" sz="2799">
                <a:solidFill>
                  <a:srgbClr val="000000"/>
                </a:solidFill>
                <a:latin typeface="Montserrat"/>
                <a:ea typeface="Montserrat"/>
                <a:cs typeface="Montserrat"/>
                <a:sym typeface="Montserrat"/>
              </a:rPr>
              <a:t>i</a:t>
            </a:r>
            <a:r>
              <a:rPr lang="en-US" sz="2799">
                <a:solidFill>
                  <a:srgbClr val="000000"/>
                </a:solidFill>
                <a:latin typeface="Montserrat"/>
                <a:ea typeface="Montserrat"/>
                <a:cs typeface="Montserrat"/>
                <a:sym typeface="Montserrat"/>
              </a:rPr>
              <a:t>n</a:t>
            </a:r>
            <a:r>
              <a:rPr lang="en-US" sz="2799">
                <a:solidFill>
                  <a:srgbClr val="000000"/>
                </a:solidFill>
                <a:latin typeface="Montserrat"/>
                <a:ea typeface="Montserrat"/>
                <a:cs typeface="Montserrat"/>
                <a:sym typeface="Montserrat"/>
              </a:rPr>
              <a:t>in</a:t>
            </a:r>
            <a:r>
              <a:rPr lang="en-US" sz="2799">
                <a:solidFill>
                  <a:srgbClr val="000000"/>
                </a:solidFill>
                <a:latin typeface="Montserrat"/>
                <a:ea typeface="Montserrat"/>
                <a:cs typeface="Montserrat"/>
                <a:sym typeface="Montserrat"/>
              </a:rPr>
              <a:t>g sp</a:t>
            </a:r>
            <a:r>
              <a:rPr lang="en-US" sz="2799">
                <a:solidFill>
                  <a:srgbClr val="000000"/>
                </a:solidFill>
                <a:latin typeface="Montserrat"/>
                <a:ea typeface="Montserrat"/>
                <a:cs typeface="Montserrat"/>
                <a:sym typeface="Montserrat"/>
              </a:rPr>
              <a:t>eed</a:t>
            </a:r>
            <a:r>
              <a:rPr lang="en-US" sz="2799">
                <a:solidFill>
                  <a:srgbClr val="000000"/>
                </a:solidFill>
                <a:latin typeface="Montserrat"/>
                <a:ea typeface="Montserrat"/>
                <a:cs typeface="Montserrat"/>
                <a:sym typeface="Montserrat"/>
              </a:rPr>
              <a:t> </a:t>
            </a:r>
            <a:r>
              <a:rPr lang="en-US" sz="2799">
                <a:solidFill>
                  <a:srgbClr val="000000"/>
                </a:solidFill>
                <a:latin typeface="Montserrat"/>
                <a:ea typeface="Montserrat"/>
                <a:cs typeface="Montserrat"/>
                <a:sym typeface="Montserrat"/>
              </a:rPr>
              <a:t>an</a:t>
            </a:r>
            <a:r>
              <a:rPr lang="en-US" sz="2799">
                <a:solidFill>
                  <a:srgbClr val="000000"/>
                </a:solidFill>
                <a:latin typeface="Montserrat"/>
                <a:ea typeface="Montserrat"/>
                <a:cs typeface="Montserrat"/>
                <a:sym typeface="Montserrat"/>
              </a:rPr>
              <a:t>d </a:t>
            </a:r>
            <a:r>
              <a:rPr lang="en-US" sz="2799">
                <a:solidFill>
                  <a:srgbClr val="000000"/>
                </a:solidFill>
                <a:latin typeface="Montserrat"/>
                <a:ea typeface="Montserrat"/>
                <a:cs typeface="Montserrat"/>
                <a:sym typeface="Montserrat"/>
              </a:rPr>
              <a:t>stabilit</a:t>
            </a:r>
            <a:r>
              <a:rPr lang="en-US" sz="2799">
                <a:solidFill>
                  <a:srgbClr val="000000"/>
                </a:solidFill>
                <a:latin typeface="Montserrat"/>
                <a:ea typeface="Montserrat"/>
                <a:cs typeface="Montserrat"/>
                <a:sym typeface="Montserrat"/>
              </a:rPr>
              <a:t>y.</a:t>
            </a:r>
          </a:p>
          <a:p>
            <a:pPr algn="l" marL="0" indent="0" lvl="0">
              <a:lnSpc>
                <a:spcPts val="4199"/>
              </a:lnSpc>
              <a:spcBef>
                <a:spcPct val="0"/>
              </a:spcBef>
            </a:pPr>
          </a:p>
        </p:txBody>
      </p:sp>
      <p:sp>
        <p:nvSpPr>
          <p:cNvPr name="TextBox 6" id="6"/>
          <p:cNvSpPr txBox="true"/>
          <p:nvPr/>
        </p:nvSpPr>
        <p:spPr>
          <a:xfrm rot="0">
            <a:off x="1028700" y="1499586"/>
            <a:ext cx="6118937"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Objectives</a:t>
            </a:r>
          </a:p>
        </p:txBody>
      </p:sp>
      <p:sp>
        <p:nvSpPr>
          <p:cNvPr name="Freeform 7" id="7"/>
          <p:cNvSpPr/>
          <p:nvPr/>
        </p:nvSpPr>
        <p:spPr>
          <a:xfrm flipH="false" flipV="false" rot="0">
            <a:off x="10124483"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4580792" y="-248577"/>
            <a:ext cx="14578292" cy="10784153"/>
            <a:chOff x="0" y="0"/>
            <a:chExt cx="3839550" cy="2840271"/>
          </a:xfrm>
        </p:grpSpPr>
        <p:sp>
          <p:nvSpPr>
            <p:cNvPr name="Freeform 3" id="3"/>
            <p:cNvSpPr/>
            <p:nvPr/>
          </p:nvSpPr>
          <p:spPr>
            <a:xfrm flipH="false" flipV="false" rot="0">
              <a:off x="0" y="0"/>
              <a:ext cx="3839550" cy="2840271"/>
            </a:xfrm>
            <a:custGeom>
              <a:avLst/>
              <a:gdLst/>
              <a:ahLst/>
              <a:cxnLst/>
              <a:rect r="r" b="b" t="t" l="l"/>
              <a:pathLst>
                <a:path h="2840271" w="3839550">
                  <a:moveTo>
                    <a:pt x="0" y="0"/>
                  </a:moveTo>
                  <a:lnTo>
                    <a:pt x="3839550" y="0"/>
                  </a:lnTo>
                  <a:lnTo>
                    <a:pt x="3839550" y="2840271"/>
                  </a:lnTo>
                  <a:lnTo>
                    <a:pt x="0" y="2840271"/>
                  </a:lnTo>
                  <a:close/>
                </a:path>
              </a:pathLst>
            </a:custGeom>
            <a:solidFill>
              <a:srgbClr val="FFFFFF"/>
            </a:solidFill>
          </p:spPr>
        </p:sp>
        <p:sp>
          <p:nvSpPr>
            <p:cNvPr name="TextBox 4" id="4"/>
            <p:cNvSpPr txBox="true"/>
            <p:nvPr/>
          </p:nvSpPr>
          <p:spPr>
            <a:xfrm>
              <a:off x="0" y="-38100"/>
              <a:ext cx="3839550"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106" y="3724042"/>
            <a:ext cx="4318760" cy="1341785"/>
          </a:xfrm>
          <a:custGeom>
            <a:avLst/>
            <a:gdLst/>
            <a:ahLst/>
            <a:cxnLst/>
            <a:rect r="r" b="b" t="t" l="l"/>
            <a:pathLst>
              <a:path h="1341785" w="4318760">
                <a:moveTo>
                  <a:pt x="0" y="0"/>
                </a:moveTo>
                <a:lnTo>
                  <a:pt x="4318760" y="0"/>
                </a:lnTo>
                <a:lnTo>
                  <a:pt x="4318760" y="1341785"/>
                </a:lnTo>
                <a:lnTo>
                  <a:pt x="0" y="1341785"/>
                </a:lnTo>
                <a:lnTo>
                  <a:pt x="0" y="0"/>
                </a:lnTo>
                <a:close/>
              </a:path>
            </a:pathLst>
          </a:custGeom>
          <a:blipFill>
            <a:blip r:embed="rId2">
              <a:extLst>
                <a:ext uri="{96DAC541-7B7A-43D3-8B79-37D633B846F1}">
                  <asvg:svgBlip xmlns:asvg="http://schemas.microsoft.com/office/drawing/2016/SVG/main" r:embed="rId3"/>
                </a:ext>
              </a:extLst>
            </a:blip>
            <a:stretch>
              <a:fillRect l="0" t="-68793" r="0" b="-70997"/>
            </a:stretch>
          </a:blipFill>
        </p:spPr>
      </p:sp>
      <p:sp>
        <p:nvSpPr>
          <p:cNvPr name="Freeform 6" id="6"/>
          <p:cNvSpPr/>
          <p:nvPr/>
        </p:nvSpPr>
        <p:spPr>
          <a:xfrm flipH="false" flipV="false" rot="0">
            <a:off x="5909359" y="2368530"/>
            <a:ext cx="10428379" cy="3649933"/>
          </a:xfrm>
          <a:custGeom>
            <a:avLst/>
            <a:gdLst/>
            <a:ahLst/>
            <a:cxnLst/>
            <a:rect r="r" b="b" t="t" l="l"/>
            <a:pathLst>
              <a:path h="3649933" w="10428379">
                <a:moveTo>
                  <a:pt x="0" y="0"/>
                </a:moveTo>
                <a:lnTo>
                  <a:pt x="10428379" y="0"/>
                </a:lnTo>
                <a:lnTo>
                  <a:pt x="10428379" y="3649932"/>
                </a:lnTo>
                <a:lnTo>
                  <a:pt x="0" y="3649932"/>
                </a:lnTo>
                <a:lnTo>
                  <a:pt x="0" y="0"/>
                </a:lnTo>
                <a:close/>
              </a:path>
            </a:pathLst>
          </a:custGeom>
          <a:blipFill>
            <a:blip r:embed="rId4"/>
            <a:stretch>
              <a:fillRect l="0" t="0" r="0" b="0"/>
            </a:stretch>
          </a:blipFill>
        </p:spPr>
      </p:sp>
      <p:sp>
        <p:nvSpPr>
          <p:cNvPr name="TextBox 7" id="7"/>
          <p:cNvSpPr txBox="true"/>
          <p:nvPr/>
        </p:nvSpPr>
        <p:spPr>
          <a:xfrm rot="0">
            <a:off x="6171144" y="2740644"/>
            <a:ext cx="3496731" cy="2453640"/>
          </a:xfrm>
          <a:prstGeom prst="rect">
            <a:avLst/>
          </a:prstGeom>
        </p:spPr>
        <p:txBody>
          <a:bodyPr anchor="t" rtlCol="false" tIns="0" lIns="0" bIns="0" rIns="0">
            <a:spAutoFit/>
          </a:bodyPr>
          <a:lstStyle/>
          <a:p>
            <a:pPr algn="l">
              <a:lnSpc>
                <a:spcPts val="3900"/>
              </a:lnSpc>
            </a:pPr>
          </a:p>
          <a:p>
            <a:pPr algn="l">
              <a:lnSpc>
                <a:spcPts val="3900"/>
              </a:lnSpc>
            </a:pPr>
            <a:r>
              <a:rPr lang="en-US" sz="2600">
                <a:solidFill>
                  <a:srgbClr val="000000"/>
                </a:solidFill>
                <a:latin typeface="Montserrat"/>
                <a:ea typeface="Montserrat"/>
                <a:cs typeface="Montserrat"/>
                <a:sym typeface="Montserrat"/>
              </a:rPr>
              <a:t>Tests all combinations of hyperparameters</a:t>
            </a:r>
          </a:p>
          <a:p>
            <a:pPr algn="l" marL="0" indent="0" lvl="0">
              <a:lnSpc>
                <a:spcPts val="3900"/>
              </a:lnSpc>
              <a:spcBef>
                <a:spcPct val="0"/>
              </a:spcBef>
            </a:pPr>
          </a:p>
        </p:txBody>
      </p:sp>
      <p:sp>
        <p:nvSpPr>
          <p:cNvPr name="TextBox 8" id="8"/>
          <p:cNvSpPr txBox="true"/>
          <p:nvPr/>
        </p:nvSpPr>
        <p:spPr>
          <a:xfrm rot="0">
            <a:off x="4788126" y="552132"/>
            <a:ext cx="13769466" cy="108648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Bebas Neue Bold"/>
                <a:ea typeface="Bebas Neue Bold"/>
                <a:cs typeface="Bebas Neue Bold"/>
                <a:sym typeface="Bebas Neue Bold"/>
              </a:rPr>
              <a:t>Early Hyperparameter Tuning Methods</a:t>
            </a:r>
          </a:p>
        </p:txBody>
      </p:sp>
      <p:sp>
        <p:nvSpPr>
          <p:cNvPr name="TextBox 9" id="9"/>
          <p:cNvSpPr txBox="true"/>
          <p:nvPr/>
        </p:nvSpPr>
        <p:spPr>
          <a:xfrm rot="0">
            <a:off x="1658780" y="7844267"/>
            <a:ext cx="3129346" cy="472440"/>
          </a:xfrm>
          <a:prstGeom prst="rect">
            <a:avLst/>
          </a:prstGeom>
        </p:spPr>
        <p:txBody>
          <a:bodyPr anchor="t" rtlCol="false" tIns="0" lIns="0" bIns="0" rIns="0">
            <a:spAutoFit/>
          </a:bodyPr>
          <a:lstStyle/>
          <a:p>
            <a:pPr algn="l" marL="0" indent="0" lvl="0">
              <a:lnSpc>
                <a:spcPts val="3900"/>
              </a:lnSpc>
              <a:spcBef>
                <a:spcPct val="0"/>
              </a:spcBef>
            </a:pPr>
            <a:r>
              <a:rPr lang="en-US" b="true" sz="2600">
                <a:solidFill>
                  <a:srgbClr val="000000"/>
                </a:solidFill>
                <a:latin typeface="Montserrat Bold"/>
                <a:ea typeface="Montserrat Bold"/>
                <a:cs typeface="Montserrat Bold"/>
                <a:sym typeface="Montserrat Bold"/>
              </a:rPr>
              <a:t>Random Search</a:t>
            </a:r>
          </a:p>
        </p:txBody>
      </p:sp>
      <p:sp>
        <p:nvSpPr>
          <p:cNvPr name="TextBox 10" id="10"/>
          <p:cNvSpPr txBox="true"/>
          <p:nvPr/>
        </p:nvSpPr>
        <p:spPr>
          <a:xfrm rot="0">
            <a:off x="1915535" y="4173504"/>
            <a:ext cx="3129346" cy="472440"/>
          </a:xfrm>
          <a:prstGeom prst="rect">
            <a:avLst/>
          </a:prstGeom>
        </p:spPr>
        <p:txBody>
          <a:bodyPr anchor="t" rtlCol="false" tIns="0" lIns="0" bIns="0" rIns="0">
            <a:spAutoFit/>
          </a:bodyPr>
          <a:lstStyle/>
          <a:p>
            <a:pPr algn="l" marL="0" indent="0" lvl="0">
              <a:lnSpc>
                <a:spcPts val="3900"/>
              </a:lnSpc>
              <a:spcBef>
                <a:spcPct val="0"/>
              </a:spcBef>
            </a:pPr>
            <a:r>
              <a:rPr lang="en-US" b="true" sz="2600">
                <a:solidFill>
                  <a:srgbClr val="000000"/>
                </a:solidFill>
                <a:latin typeface="Montserrat Bold"/>
                <a:ea typeface="Montserrat Bold"/>
                <a:cs typeface="Montserrat Bold"/>
                <a:sym typeface="Montserrat Bold"/>
              </a:rPr>
              <a:t>Grid Search</a:t>
            </a:r>
          </a:p>
        </p:txBody>
      </p:sp>
      <p:sp>
        <p:nvSpPr>
          <p:cNvPr name="TextBox 11" id="11"/>
          <p:cNvSpPr txBox="true"/>
          <p:nvPr/>
        </p:nvSpPr>
        <p:spPr>
          <a:xfrm rot="0">
            <a:off x="9744075" y="2988294"/>
            <a:ext cx="3073009" cy="1958340"/>
          </a:xfrm>
          <a:prstGeom prst="rect">
            <a:avLst/>
          </a:prstGeom>
        </p:spPr>
        <p:txBody>
          <a:bodyPr anchor="t" rtlCol="false" tIns="0" lIns="0" bIns="0" rIns="0">
            <a:spAutoFit/>
          </a:bodyPr>
          <a:lstStyle/>
          <a:p>
            <a:pPr algn="l">
              <a:lnSpc>
                <a:spcPts val="3900"/>
              </a:lnSpc>
            </a:pPr>
          </a:p>
          <a:p>
            <a:pPr algn="l" marL="0" indent="0" lvl="0">
              <a:lnSpc>
                <a:spcPts val="3900"/>
              </a:lnSpc>
              <a:spcBef>
                <a:spcPct val="0"/>
              </a:spcBef>
            </a:pPr>
            <a:r>
              <a:rPr lang="en-US" sz="2600">
                <a:solidFill>
                  <a:srgbClr val="000000"/>
                </a:solidFill>
                <a:latin typeface="Montserrat"/>
                <a:ea typeface="Montserrat"/>
                <a:cs typeface="Montserrat"/>
                <a:sym typeface="Montserrat"/>
              </a:rPr>
              <a:t> ✅ Simple and exhaustive</a:t>
            </a:r>
          </a:p>
          <a:p>
            <a:pPr algn="l" marL="0" indent="0" lvl="0">
              <a:lnSpc>
                <a:spcPts val="3900"/>
              </a:lnSpc>
              <a:spcBef>
                <a:spcPct val="0"/>
              </a:spcBef>
            </a:pPr>
          </a:p>
        </p:txBody>
      </p:sp>
      <p:sp>
        <p:nvSpPr>
          <p:cNvPr name="TextBox 12" id="12"/>
          <p:cNvSpPr txBox="true"/>
          <p:nvPr/>
        </p:nvSpPr>
        <p:spPr>
          <a:xfrm rot="0">
            <a:off x="13069902" y="2735447"/>
            <a:ext cx="3103807" cy="2948940"/>
          </a:xfrm>
          <a:prstGeom prst="rect">
            <a:avLst/>
          </a:prstGeom>
        </p:spPr>
        <p:txBody>
          <a:bodyPr anchor="t" rtlCol="false" tIns="0" lIns="0" bIns="0" rIns="0">
            <a:spAutoFit/>
          </a:bodyPr>
          <a:lstStyle/>
          <a:p>
            <a:pPr algn="l">
              <a:lnSpc>
                <a:spcPts val="3900"/>
              </a:lnSpc>
            </a:pPr>
          </a:p>
          <a:p>
            <a:pPr algn="l" marL="0" indent="0" lvl="0">
              <a:lnSpc>
                <a:spcPts val="3900"/>
              </a:lnSpc>
              <a:spcBef>
                <a:spcPct val="0"/>
              </a:spcBef>
            </a:pPr>
            <a:r>
              <a:rPr lang="en-US" sz="2600">
                <a:solidFill>
                  <a:srgbClr val="000000"/>
                </a:solidFill>
                <a:latin typeface="Montserrat"/>
                <a:ea typeface="Montserrat"/>
                <a:cs typeface="Montserrat"/>
                <a:sym typeface="Montserrat"/>
              </a:rPr>
              <a:t> ❌ Becomes impractical in high-dimensional spaces</a:t>
            </a:r>
          </a:p>
          <a:p>
            <a:pPr algn="l" marL="0" indent="0" lvl="0">
              <a:lnSpc>
                <a:spcPts val="3900"/>
              </a:lnSpc>
              <a:spcBef>
                <a:spcPct val="0"/>
              </a:spcBef>
            </a:pPr>
          </a:p>
        </p:txBody>
      </p:sp>
      <p:sp>
        <p:nvSpPr>
          <p:cNvPr name="Freeform 13" id="13"/>
          <p:cNvSpPr/>
          <p:nvPr/>
        </p:nvSpPr>
        <p:spPr>
          <a:xfrm flipH="false" flipV="false" rot="0">
            <a:off x="5909359" y="6341376"/>
            <a:ext cx="10264351" cy="3592523"/>
          </a:xfrm>
          <a:custGeom>
            <a:avLst/>
            <a:gdLst/>
            <a:ahLst/>
            <a:cxnLst/>
            <a:rect r="r" b="b" t="t" l="l"/>
            <a:pathLst>
              <a:path h="3592523" w="10264351">
                <a:moveTo>
                  <a:pt x="0" y="0"/>
                </a:moveTo>
                <a:lnTo>
                  <a:pt x="10264350" y="0"/>
                </a:lnTo>
                <a:lnTo>
                  <a:pt x="10264350" y="3592523"/>
                </a:lnTo>
                <a:lnTo>
                  <a:pt x="0" y="3592523"/>
                </a:lnTo>
                <a:lnTo>
                  <a:pt x="0" y="0"/>
                </a:lnTo>
                <a:close/>
              </a:path>
            </a:pathLst>
          </a:custGeom>
          <a:blipFill>
            <a:blip r:embed="rId4"/>
            <a:stretch>
              <a:fillRect l="0" t="0" r="0" b="0"/>
            </a:stretch>
          </a:blipFill>
        </p:spPr>
      </p:sp>
      <p:sp>
        <p:nvSpPr>
          <p:cNvPr name="TextBox 14" id="14"/>
          <p:cNvSpPr txBox="true"/>
          <p:nvPr/>
        </p:nvSpPr>
        <p:spPr>
          <a:xfrm rot="0">
            <a:off x="6133044" y="7332013"/>
            <a:ext cx="3496731" cy="1463040"/>
          </a:xfrm>
          <a:prstGeom prst="rect">
            <a:avLst/>
          </a:prstGeom>
        </p:spPr>
        <p:txBody>
          <a:bodyPr anchor="t" rtlCol="false" tIns="0" lIns="0" bIns="0" rIns="0">
            <a:spAutoFit/>
          </a:bodyPr>
          <a:lstStyle/>
          <a:p>
            <a:pPr algn="l" marL="0" indent="0" lvl="0">
              <a:lnSpc>
                <a:spcPts val="3900"/>
              </a:lnSpc>
              <a:spcBef>
                <a:spcPct val="0"/>
              </a:spcBef>
            </a:pPr>
            <a:r>
              <a:rPr lang="en-US" sz="2600">
                <a:solidFill>
                  <a:srgbClr val="000000"/>
                </a:solidFill>
                <a:latin typeface="Montserrat"/>
                <a:ea typeface="Montserrat"/>
                <a:cs typeface="Montserrat"/>
                <a:sym typeface="Montserrat"/>
              </a:rPr>
              <a:t>Samples hyperparameters randomly</a:t>
            </a:r>
          </a:p>
        </p:txBody>
      </p:sp>
      <p:sp>
        <p:nvSpPr>
          <p:cNvPr name="Freeform 15" id="15"/>
          <p:cNvSpPr/>
          <p:nvPr/>
        </p:nvSpPr>
        <p:spPr>
          <a:xfrm flipH="false" flipV="false" rot="0">
            <a:off x="98106" y="7398688"/>
            <a:ext cx="4318760" cy="1341785"/>
          </a:xfrm>
          <a:custGeom>
            <a:avLst/>
            <a:gdLst/>
            <a:ahLst/>
            <a:cxnLst/>
            <a:rect r="r" b="b" t="t" l="l"/>
            <a:pathLst>
              <a:path h="1341785" w="4318760">
                <a:moveTo>
                  <a:pt x="0" y="0"/>
                </a:moveTo>
                <a:lnTo>
                  <a:pt x="4318760" y="0"/>
                </a:lnTo>
                <a:lnTo>
                  <a:pt x="4318760" y="1341785"/>
                </a:lnTo>
                <a:lnTo>
                  <a:pt x="0" y="1341785"/>
                </a:lnTo>
                <a:lnTo>
                  <a:pt x="0" y="0"/>
                </a:lnTo>
                <a:close/>
              </a:path>
            </a:pathLst>
          </a:custGeom>
          <a:blipFill>
            <a:blip r:embed="rId2">
              <a:extLst>
                <a:ext uri="{96DAC541-7B7A-43D3-8B79-37D633B846F1}">
                  <asvg:svgBlip xmlns:asvg="http://schemas.microsoft.com/office/drawing/2016/SVG/main" r:embed="rId3"/>
                </a:ext>
              </a:extLst>
            </a:blip>
            <a:stretch>
              <a:fillRect l="0" t="-68793" r="0" b="-70997"/>
            </a:stretch>
          </a:blipFill>
        </p:spPr>
      </p:sp>
      <p:sp>
        <p:nvSpPr>
          <p:cNvPr name="TextBox 16" id="16"/>
          <p:cNvSpPr txBox="true"/>
          <p:nvPr/>
        </p:nvSpPr>
        <p:spPr>
          <a:xfrm rot="0">
            <a:off x="9629775" y="7277433"/>
            <a:ext cx="2649288" cy="1463040"/>
          </a:xfrm>
          <a:prstGeom prst="rect">
            <a:avLst/>
          </a:prstGeom>
        </p:spPr>
        <p:txBody>
          <a:bodyPr anchor="t" rtlCol="false" tIns="0" lIns="0" bIns="0" rIns="0">
            <a:spAutoFit/>
          </a:bodyPr>
          <a:lstStyle/>
          <a:p>
            <a:pPr algn="l" marL="0" indent="0" lvl="0">
              <a:lnSpc>
                <a:spcPts val="3900"/>
              </a:lnSpc>
              <a:spcBef>
                <a:spcPct val="0"/>
              </a:spcBef>
            </a:pPr>
            <a:r>
              <a:rPr lang="en-US" sz="2600">
                <a:solidFill>
                  <a:srgbClr val="000000"/>
                </a:solidFill>
                <a:latin typeface="Montserrat"/>
                <a:ea typeface="Montserrat"/>
                <a:cs typeface="Montserrat"/>
                <a:sym typeface="Montserrat"/>
              </a:rPr>
              <a:t>✅ Often finds good results faster</a:t>
            </a:r>
          </a:p>
        </p:txBody>
      </p:sp>
      <p:sp>
        <p:nvSpPr>
          <p:cNvPr name="TextBox 17" id="17"/>
          <p:cNvSpPr txBox="true"/>
          <p:nvPr/>
        </p:nvSpPr>
        <p:spPr>
          <a:xfrm rot="0">
            <a:off x="12993702" y="7368017"/>
            <a:ext cx="2955309" cy="1463040"/>
          </a:xfrm>
          <a:prstGeom prst="rect">
            <a:avLst/>
          </a:prstGeom>
        </p:spPr>
        <p:txBody>
          <a:bodyPr anchor="t" rtlCol="false" tIns="0" lIns="0" bIns="0" rIns="0">
            <a:spAutoFit/>
          </a:bodyPr>
          <a:lstStyle/>
          <a:p>
            <a:pPr algn="l">
              <a:lnSpc>
                <a:spcPts val="3900"/>
              </a:lnSpc>
            </a:pPr>
            <a:r>
              <a:rPr lang="en-US" sz="2600">
                <a:solidFill>
                  <a:srgbClr val="000000"/>
                </a:solidFill>
                <a:latin typeface="Montserrat"/>
                <a:ea typeface="Montserrat"/>
                <a:cs typeface="Montserrat"/>
                <a:sym typeface="Montserrat"/>
              </a:rPr>
              <a:t>❌ Still inefficient in complex spaces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2208922" y="712050"/>
            <a:ext cx="13870155" cy="8260928"/>
            <a:chOff x="0" y="0"/>
            <a:chExt cx="3653045" cy="2175718"/>
          </a:xfrm>
        </p:grpSpPr>
        <p:sp>
          <p:nvSpPr>
            <p:cNvPr name="Freeform 3" id="3"/>
            <p:cNvSpPr/>
            <p:nvPr/>
          </p:nvSpPr>
          <p:spPr>
            <a:xfrm flipH="false" flipV="false" rot="0">
              <a:off x="0" y="0"/>
              <a:ext cx="3653045" cy="2175718"/>
            </a:xfrm>
            <a:custGeom>
              <a:avLst/>
              <a:gdLst/>
              <a:ahLst/>
              <a:cxnLst/>
              <a:rect r="r" b="b" t="t" l="l"/>
              <a:pathLst>
                <a:path h="2175718" w="3653045">
                  <a:moveTo>
                    <a:pt x="18978" y="0"/>
                  </a:moveTo>
                  <a:lnTo>
                    <a:pt x="3634067" y="0"/>
                  </a:lnTo>
                  <a:cubicBezTo>
                    <a:pt x="3644548" y="0"/>
                    <a:pt x="3653045" y="8497"/>
                    <a:pt x="3653045" y="18978"/>
                  </a:cubicBezTo>
                  <a:lnTo>
                    <a:pt x="3653045" y="2156740"/>
                  </a:lnTo>
                  <a:cubicBezTo>
                    <a:pt x="3653045" y="2161773"/>
                    <a:pt x="3651045" y="2166600"/>
                    <a:pt x="3647486" y="2170159"/>
                  </a:cubicBezTo>
                  <a:cubicBezTo>
                    <a:pt x="3643927" y="2173718"/>
                    <a:pt x="3639100" y="2175718"/>
                    <a:pt x="3634067" y="2175718"/>
                  </a:cubicBezTo>
                  <a:lnTo>
                    <a:pt x="18978" y="2175718"/>
                  </a:lnTo>
                  <a:cubicBezTo>
                    <a:pt x="13945" y="2175718"/>
                    <a:pt x="9118" y="2173718"/>
                    <a:pt x="5558" y="2170159"/>
                  </a:cubicBezTo>
                  <a:cubicBezTo>
                    <a:pt x="1999" y="2166600"/>
                    <a:pt x="0" y="2161773"/>
                    <a:pt x="0" y="2156740"/>
                  </a:cubicBezTo>
                  <a:lnTo>
                    <a:pt x="0" y="18978"/>
                  </a:lnTo>
                  <a:cubicBezTo>
                    <a:pt x="0" y="13945"/>
                    <a:pt x="1999" y="9118"/>
                    <a:pt x="5558" y="5558"/>
                  </a:cubicBezTo>
                  <a:cubicBezTo>
                    <a:pt x="9118" y="1999"/>
                    <a:pt x="13945" y="0"/>
                    <a:pt x="18978" y="0"/>
                  </a:cubicBezTo>
                  <a:close/>
                </a:path>
              </a:pathLst>
            </a:custGeom>
            <a:solidFill>
              <a:srgbClr val="FFFFFF"/>
            </a:solidFill>
            <a:ln w="19050" cap="rnd">
              <a:solidFill>
                <a:srgbClr val="FFFFFF"/>
              </a:solidFill>
              <a:prstDash val="solid"/>
              <a:round/>
            </a:ln>
          </p:spPr>
        </p:sp>
        <p:sp>
          <p:nvSpPr>
            <p:cNvPr name="TextBox 4" id="4"/>
            <p:cNvSpPr txBox="true"/>
            <p:nvPr/>
          </p:nvSpPr>
          <p:spPr>
            <a:xfrm>
              <a:off x="0" y="-38100"/>
              <a:ext cx="3653045" cy="22138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268128" y="5814694"/>
            <a:ext cx="5297813" cy="4754787"/>
          </a:xfrm>
          <a:custGeom>
            <a:avLst/>
            <a:gdLst/>
            <a:ahLst/>
            <a:cxnLst/>
            <a:rect r="r" b="b" t="t" l="l"/>
            <a:pathLst>
              <a:path h="4754787" w="5297813">
                <a:moveTo>
                  <a:pt x="0" y="0"/>
                </a:moveTo>
                <a:lnTo>
                  <a:pt x="5297813" y="0"/>
                </a:lnTo>
                <a:lnTo>
                  <a:pt x="5297813" y="4754787"/>
                </a:lnTo>
                <a:lnTo>
                  <a:pt x="0" y="4754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721949" y="3521714"/>
            <a:ext cx="10844102" cy="2603500"/>
          </a:xfrm>
          <a:prstGeom prst="rect">
            <a:avLst/>
          </a:prstGeom>
        </p:spPr>
        <p:txBody>
          <a:bodyPr anchor="t" rtlCol="false" tIns="0" lIns="0" bIns="0" rIns="0">
            <a:spAutoFit/>
          </a:bodyPr>
          <a:lstStyle/>
          <a:p>
            <a:pPr algn="l">
              <a:lnSpc>
                <a:spcPts val="3499"/>
              </a:lnSpc>
              <a:spcBef>
                <a:spcPct val="0"/>
              </a:spcBef>
            </a:pPr>
            <a:r>
              <a:rPr lang="en-US" sz="2499" spc="-89">
                <a:solidFill>
                  <a:srgbClr val="000000"/>
                </a:solidFill>
                <a:latin typeface="Montserrat"/>
                <a:ea typeface="Montserrat"/>
                <a:cs typeface="Montserrat"/>
                <a:sym typeface="Montserrat"/>
              </a:rPr>
              <a:t>To</a:t>
            </a:r>
            <a:r>
              <a:rPr lang="en-US" sz="2499" spc="-89">
                <a:solidFill>
                  <a:srgbClr val="000000"/>
                </a:solidFill>
                <a:latin typeface="Montserrat"/>
                <a:ea typeface="Montserrat"/>
                <a:cs typeface="Montserrat"/>
                <a:sym typeface="Montserrat"/>
              </a:rPr>
              <a:t> improve model performance, Bayesian Optimization (BO) was used to automatically tune the hyperparameters of the Adam, SGD, and RMSprop optimizers. Unlike manual tuning,</a:t>
            </a:r>
            <a:r>
              <a:rPr lang="en-US" sz="2499" spc="-89">
                <a:solidFill>
                  <a:srgbClr val="000000"/>
                </a:solidFill>
                <a:latin typeface="Montserrat"/>
                <a:ea typeface="Montserrat"/>
                <a:cs typeface="Montserrat"/>
                <a:sym typeface="Montserrat"/>
              </a:rPr>
              <a:t> BO uses a smart search strategy that builds a model of the optimizer’s performance and selects new hyperparameters based on where improvement is most likely. This allowed the model to converge faster and with better accuracy.</a:t>
            </a:r>
          </a:p>
        </p:txBody>
      </p:sp>
      <p:sp>
        <p:nvSpPr>
          <p:cNvPr name="TextBox 7" id="7"/>
          <p:cNvSpPr txBox="true"/>
          <p:nvPr/>
        </p:nvSpPr>
        <p:spPr>
          <a:xfrm rot="0">
            <a:off x="4656140" y="1439496"/>
            <a:ext cx="8975721" cy="1682038"/>
          </a:xfrm>
          <a:prstGeom prst="rect">
            <a:avLst/>
          </a:prstGeom>
        </p:spPr>
        <p:txBody>
          <a:bodyPr anchor="t" rtlCol="false" tIns="0" lIns="0" bIns="0" rIns="0">
            <a:spAutoFit/>
          </a:bodyPr>
          <a:lstStyle/>
          <a:p>
            <a:pPr algn="ctr">
              <a:lnSpc>
                <a:spcPts val="6375"/>
              </a:lnSpc>
            </a:pPr>
            <a:r>
              <a:rPr lang="en-US" sz="6312" b="true">
                <a:solidFill>
                  <a:srgbClr val="000000"/>
                </a:solidFill>
                <a:latin typeface="Bebas Neue Bold"/>
                <a:ea typeface="Bebas Neue Bold"/>
                <a:cs typeface="Bebas Neue Bold"/>
                <a:sym typeface="Bebas Neue Bold"/>
              </a:rPr>
              <a:t>Bayesian Optimization (BO) </a:t>
            </a:r>
          </a:p>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for Hyperparameter Tuning</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380639" y="942975"/>
          <a:ext cx="13634499" cy="8572500"/>
        </p:xfrm>
        <a:graphic>
          <a:graphicData uri="http://schemas.openxmlformats.org/drawingml/2006/table">
            <a:tbl>
              <a:tblPr/>
              <a:tblGrid>
                <a:gridCol w="3612828"/>
                <a:gridCol w="10021671"/>
              </a:tblGrid>
              <a:tr h="857250">
                <a:tc>
                  <a:txBody>
                    <a:bodyPr anchor="t" rtlCol="false"/>
                    <a:lstStyle/>
                    <a:p>
                      <a:pPr algn="ctr">
                        <a:lnSpc>
                          <a:spcPts val="2100"/>
                        </a:lnSpc>
                        <a:defRPr/>
                      </a:pPr>
                      <a:r>
                        <a:rPr lang="en-US" sz="1500" b="true">
                          <a:solidFill>
                            <a:srgbClr val="000000"/>
                          </a:solidFill>
                          <a:latin typeface="Montserrat Bold"/>
                          <a:ea typeface="Montserrat Bold"/>
                          <a:cs typeface="Montserrat Bold"/>
                          <a:sym typeface="Montserrat Bold"/>
                        </a:rPr>
                        <a:t>Column Name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r>
                        <a:rPr lang="en-US" sz="1500" b="true">
                          <a:solidFill>
                            <a:srgbClr val="000000"/>
                          </a:solidFill>
                          <a:latin typeface="Montserrat Bold"/>
                          <a:ea typeface="Montserrat Bold"/>
                          <a:cs typeface="Montserrat Bold"/>
                          <a:sym typeface="Montserrat Bold"/>
                        </a:rPr>
                        <a:t>Description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T (degC)</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Temperature in degrees Celsius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p (mbar)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Atmospheric pressure in millibars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rh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Relative humidity as a percentage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wv (m/s)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Wind velocity in meters per second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year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Year extracted from the datetime column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hour_sin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Sine transformation of the hour (used to represent cyclical time features)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hour_cos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Cosine transformation of the hour (used to represent cyclical time features)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month_sin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Sine transformation of the month (used to represent cyclical month info)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7250">
                <a:tc>
                  <a:txBody>
                    <a:bodyPr anchor="t" rtlCol="false"/>
                    <a:lstStyle/>
                    <a:p>
                      <a:pPr algn="ctr">
                        <a:lnSpc>
                          <a:spcPts val="2100"/>
                        </a:lnSpc>
                        <a:defRPr/>
                      </a:pPr>
                      <a:r>
                        <a:rPr lang="en-US" sz="1500">
                          <a:solidFill>
                            <a:srgbClr val="000000"/>
                          </a:solidFill>
                          <a:latin typeface="Montserrat"/>
                          <a:ea typeface="Montserrat"/>
                          <a:cs typeface="Montserrat"/>
                          <a:sym typeface="Montserrat"/>
                        </a:rPr>
                        <a:t>month_cos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Montserrat"/>
                          <a:ea typeface="Montserrat"/>
                          <a:cs typeface="Montserrat"/>
                          <a:sym typeface="Montserrat"/>
                        </a:rPr>
                        <a:t>Cosine transformation of the month (used to represent cyclical month info)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3" id="3"/>
          <p:cNvSpPr txBox="true"/>
          <p:nvPr/>
        </p:nvSpPr>
        <p:spPr>
          <a:xfrm rot="0">
            <a:off x="177876" y="676456"/>
            <a:ext cx="4202763" cy="3140076"/>
          </a:xfrm>
          <a:prstGeom prst="rect">
            <a:avLst/>
          </a:prstGeom>
        </p:spPr>
        <p:txBody>
          <a:bodyPr anchor="t" rtlCol="false" tIns="0" lIns="0" bIns="0" rIns="0">
            <a:spAutoFit/>
          </a:bodyPr>
          <a:lstStyle/>
          <a:p>
            <a:pPr algn="l">
              <a:lnSpc>
                <a:spcPts val="8080"/>
              </a:lnSpc>
            </a:pPr>
            <a:r>
              <a:rPr lang="en-US" sz="8000" b="true">
                <a:solidFill>
                  <a:srgbClr val="000000"/>
                </a:solidFill>
                <a:latin typeface="Bebas Neue Bold"/>
                <a:ea typeface="Bebas Neue Bold"/>
                <a:cs typeface="Bebas Neue Bold"/>
                <a:sym typeface="Bebas Neue Bold"/>
              </a:rPr>
              <a:t>Dataset || </a:t>
            </a:r>
          </a:p>
          <a:p>
            <a:pPr algn="l" marL="0" indent="0" lvl="0">
              <a:lnSpc>
                <a:spcPts val="8080"/>
              </a:lnSpc>
            </a:pPr>
            <a:r>
              <a:rPr lang="en-US" b="true" sz="8000">
                <a:solidFill>
                  <a:srgbClr val="000000"/>
                </a:solidFill>
                <a:latin typeface="Bebas Neue Bold"/>
                <a:ea typeface="Bebas Neue Bold"/>
                <a:cs typeface="Bebas Neue Bold"/>
                <a:sym typeface="Bebas Neue Bold"/>
              </a:rPr>
              <a:t>Column description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64671" y="5999094"/>
            <a:ext cx="4221101" cy="4178890"/>
          </a:xfrm>
          <a:custGeom>
            <a:avLst/>
            <a:gdLst/>
            <a:ahLst/>
            <a:cxnLst/>
            <a:rect r="r" b="b" t="t" l="l"/>
            <a:pathLst>
              <a:path h="4178890" w="4221101">
                <a:moveTo>
                  <a:pt x="0" y="0"/>
                </a:moveTo>
                <a:lnTo>
                  <a:pt x="4221101" y="0"/>
                </a:lnTo>
                <a:lnTo>
                  <a:pt x="4221101" y="4178890"/>
                </a:lnTo>
                <a:lnTo>
                  <a:pt x="0" y="4178890"/>
                </a:lnTo>
                <a:lnTo>
                  <a:pt x="0" y="0"/>
                </a:lnTo>
                <a:close/>
              </a:path>
            </a:pathLst>
          </a:custGeom>
          <a:blipFill>
            <a:blip r:embed="rId2"/>
            <a:stretch>
              <a:fillRect l="0" t="0" r="0" b="0"/>
            </a:stretch>
          </a:blipFill>
        </p:spPr>
      </p:sp>
      <p:sp>
        <p:nvSpPr>
          <p:cNvPr name="Freeform 3" id="3"/>
          <p:cNvSpPr/>
          <p:nvPr/>
        </p:nvSpPr>
        <p:spPr>
          <a:xfrm flipH="false" flipV="false" rot="0">
            <a:off x="11708514" y="707530"/>
            <a:ext cx="7440076" cy="4435970"/>
          </a:xfrm>
          <a:custGeom>
            <a:avLst/>
            <a:gdLst/>
            <a:ahLst/>
            <a:cxnLst/>
            <a:rect r="r" b="b" t="t" l="l"/>
            <a:pathLst>
              <a:path h="4435970" w="7440076">
                <a:moveTo>
                  <a:pt x="0" y="0"/>
                </a:moveTo>
                <a:lnTo>
                  <a:pt x="7440076" y="0"/>
                </a:lnTo>
                <a:lnTo>
                  <a:pt x="7440076" y="4435970"/>
                </a:lnTo>
                <a:lnTo>
                  <a:pt x="0" y="4435970"/>
                </a:lnTo>
                <a:lnTo>
                  <a:pt x="0" y="0"/>
                </a:lnTo>
                <a:close/>
              </a:path>
            </a:pathLst>
          </a:custGeom>
          <a:blipFill>
            <a:blip r:embed="rId3"/>
            <a:stretch>
              <a:fillRect l="0" t="0" r="0" b="0"/>
            </a:stretch>
          </a:blipFill>
        </p:spPr>
      </p:sp>
      <p:sp>
        <p:nvSpPr>
          <p:cNvPr name="Freeform 4" id="4"/>
          <p:cNvSpPr/>
          <p:nvPr/>
        </p:nvSpPr>
        <p:spPr>
          <a:xfrm flipH="false" flipV="false" rot="0">
            <a:off x="9945075" y="5841420"/>
            <a:ext cx="6910713" cy="4398988"/>
          </a:xfrm>
          <a:custGeom>
            <a:avLst/>
            <a:gdLst/>
            <a:ahLst/>
            <a:cxnLst/>
            <a:rect r="r" b="b" t="t" l="l"/>
            <a:pathLst>
              <a:path h="4398988" w="6910713">
                <a:moveTo>
                  <a:pt x="0" y="0"/>
                </a:moveTo>
                <a:lnTo>
                  <a:pt x="6910714" y="0"/>
                </a:lnTo>
                <a:lnTo>
                  <a:pt x="6910714" y="4398988"/>
                </a:lnTo>
                <a:lnTo>
                  <a:pt x="0" y="4398988"/>
                </a:lnTo>
                <a:lnTo>
                  <a:pt x="0" y="0"/>
                </a:lnTo>
                <a:close/>
              </a:path>
            </a:pathLst>
          </a:custGeom>
          <a:blipFill>
            <a:blip r:embed="rId4"/>
            <a:stretch>
              <a:fillRect l="0" t="0" r="0" b="0"/>
            </a:stretch>
          </a:blipFill>
        </p:spPr>
      </p:sp>
      <p:sp>
        <p:nvSpPr>
          <p:cNvPr name="Freeform 5" id="5"/>
          <p:cNvSpPr/>
          <p:nvPr/>
        </p:nvSpPr>
        <p:spPr>
          <a:xfrm flipH="false" flipV="false" rot="-86313">
            <a:off x="15783807" y="3835120"/>
            <a:ext cx="1447413" cy="2255177"/>
          </a:xfrm>
          <a:custGeom>
            <a:avLst/>
            <a:gdLst/>
            <a:ahLst/>
            <a:cxnLst/>
            <a:rect r="r" b="b" t="t" l="l"/>
            <a:pathLst>
              <a:path h="2255177" w="1447413">
                <a:moveTo>
                  <a:pt x="0" y="0"/>
                </a:moveTo>
                <a:lnTo>
                  <a:pt x="1447413" y="0"/>
                </a:lnTo>
                <a:lnTo>
                  <a:pt x="1447413" y="2255177"/>
                </a:lnTo>
                <a:lnTo>
                  <a:pt x="0" y="225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14040" y="964004"/>
            <a:ext cx="13260017" cy="864793"/>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Dataset  ||  Feature Standardization</a:t>
            </a:r>
          </a:p>
        </p:txBody>
      </p:sp>
      <p:sp>
        <p:nvSpPr>
          <p:cNvPr name="TextBox 7" id="7"/>
          <p:cNvSpPr txBox="true"/>
          <p:nvPr/>
        </p:nvSpPr>
        <p:spPr>
          <a:xfrm rot="0">
            <a:off x="460452" y="2168570"/>
            <a:ext cx="10527044" cy="3939540"/>
          </a:xfrm>
          <a:prstGeom prst="rect">
            <a:avLst/>
          </a:prstGeom>
        </p:spPr>
        <p:txBody>
          <a:bodyPr anchor="t" rtlCol="false" tIns="0" lIns="0" bIns="0" rIns="0">
            <a:spAutoFit/>
          </a:bodyPr>
          <a:lstStyle/>
          <a:p>
            <a:pPr algn="l" marL="0" indent="0" lvl="0">
              <a:lnSpc>
                <a:spcPts val="3900"/>
              </a:lnSpc>
              <a:spcBef>
                <a:spcPct val="0"/>
              </a:spcBef>
            </a:pPr>
            <a:r>
              <a:rPr lang="en-US" sz="2600">
                <a:solidFill>
                  <a:srgbClr val="000000"/>
                </a:solidFill>
                <a:latin typeface="Montserrat"/>
                <a:ea typeface="Montserrat"/>
                <a:cs typeface="Montserrat"/>
                <a:sym typeface="Montserrat"/>
              </a:rPr>
              <a:t>To ensure optimal performance of the LSTM model, selected numerical features a</a:t>
            </a:r>
            <a:r>
              <a:rPr lang="en-US" sz="2600">
                <a:solidFill>
                  <a:srgbClr val="000000"/>
                </a:solidFill>
                <a:latin typeface="Montserrat"/>
                <a:ea typeface="Montserrat"/>
                <a:cs typeface="Montserrat"/>
                <a:sym typeface="Montserrat"/>
              </a:rPr>
              <a:t>r</a:t>
            </a:r>
            <a:r>
              <a:rPr lang="en-US" sz="2600">
                <a:solidFill>
                  <a:srgbClr val="000000"/>
                </a:solidFill>
                <a:latin typeface="Montserrat"/>
                <a:ea typeface="Montserrat"/>
                <a:cs typeface="Montserrat"/>
                <a:sym typeface="Montserrat"/>
              </a:rPr>
              <a:t>e st</a:t>
            </a:r>
            <a:r>
              <a:rPr lang="en-US" sz="2600">
                <a:solidFill>
                  <a:srgbClr val="000000"/>
                </a:solidFill>
                <a:latin typeface="Montserrat"/>
                <a:ea typeface="Montserrat"/>
                <a:cs typeface="Montserrat"/>
                <a:sym typeface="Montserrat"/>
              </a:rPr>
              <a:t>a</a:t>
            </a:r>
            <a:r>
              <a:rPr lang="en-US" sz="2600">
                <a:solidFill>
                  <a:srgbClr val="000000"/>
                </a:solidFill>
                <a:latin typeface="Montserrat"/>
                <a:ea typeface="Montserrat"/>
                <a:cs typeface="Montserrat"/>
                <a:sym typeface="Montserrat"/>
              </a:rPr>
              <a:t>nd</a:t>
            </a:r>
            <a:r>
              <a:rPr lang="en-US" sz="2600">
                <a:solidFill>
                  <a:srgbClr val="000000"/>
                </a:solidFill>
                <a:latin typeface="Montserrat"/>
                <a:ea typeface="Montserrat"/>
                <a:cs typeface="Montserrat"/>
                <a:sym typeface="Montserrat"/>
              </a:rPr>
              <a:t>a</a:t>
            </a:r>
            <a:r>
              <a:rPr lang="en-US" sz="2600">
                <a:solidFill>
                  <a:srgbClr val="000000"/>
                </a:solidFill>
                <a:latin typeface="Montserrat"/>
                <a:ea typeface="Montserrat"/>
                <a:cs typeface="Montserrat"/>
                <a:sym typeface="Montserrat"/>
              </a:rPr>
              <a:t>rd</a:t>
            </a:r>
            <a:r>
              <a:rPr lang="en-US" sz="2600">
                <a:solidFill>
                  <a:srgbClr val="000000"/>
                </a:solidFill>
                <a:latin typeface="Montserrat"/>
                <a:ea typeface="Montserrat"/>
                <a:cs typeface="Montserrat"/>
                <a:sym typeface="Montserrat"/>
              </a:rPr>
              <a:t>i</a:t>
            </a:r>
            <a:r>
              <a:rPr lang="en-US" sz="2600">
                <a:solidFill>
                  <a:srgbClr val="000000"/>
                </a:solidFill>
                <a:latin typeface="Montserrat"/>
                <a:ea typeface="Montserrat"/>
                <a:cs typeface="Montserrat"/>
                <a:sym typeface="Montserrat"/>
              </a:rPr>
              <a:t>zed using the Sta</a:t>
            </a:r>
            <a:r>
              <a:rPr lang="en-US" sz="2600">
                <a:solidFill>
                  <a:srgbClr val="000000"/>
                </a:solidFill>
                <a:latin typeface="Montserrat"/>
                <a:ea typeface="Montserrat"/>
                <a:cs typeface="Montserrat"/>
                <a:sym typeface="Montserrat"/>
              </a:rPr>
              <a:t>n</a:t>
            </a:r>
            <a:r>
              <a:rPr lang="en-US" sz="2600">
                <a:solidFill>
                  <a:srgbClr val="000000"/>
                </a:solidFill>
                <a:latin typeface="Montserrat"/>
                <a:ea typeface="Montserrat"/>
                <a:cs typeface="Montserrat"/>
                <a:sym typeface="Montserrat"/>
              </a:rPr>
              <a:t>d</a:t>
            </a:r>
            <a:r>
              <a:rPr lang="en-US" sz="2600">
                <a:solidFill>
                  <a:srgbClr val="000000"/>
                </a:solidFill>
                <a:latin typeface="Montserrat"/>
                <a:ea typeface="Montserrat"/>
                <a:cs typeface="Montserrat"/>
                <a:sym typeface="Montserrat"/>
              </a:rPr>
              <a:t>a</a:t>
            </a:r>
            <a:r>
              <a:rPr lang="en-US" sz="2600">
                <a:solidFill>
                  <a:srgbClr val="000000"/>
                </a:solidFill>
                <a:latin typeface="Montserrat"/>
                <a:ea typeface="Montserrat"/>
                <a:cs typeface="Montserrat"/>
                <a:sym typeface="Montserrat"/>
              </a:rPr>
              <a:t>rdScaler, which transforms the data to have zero mean and unit variance. This standardization process helps stabilize the model's learning process and ensures that each feature contributes equally, preventing any single feature from disproportionately influencing the model due to scale differences.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DAGr8F_OppA</dc:identifier>
  <dcterms:modified xsi:type="dcterms:W3CDTF">2011-08-01T06:04:30Z</dcterms:modified>
  <cp:revision>1</cp:revision>
  <dc:title>Blue &amp; White Practical Uses of AI in EFL Presentation</dc:title>
</cp:coreProperties>
</file>